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0" r:id="rId5"/>
  </p:sldMasterIdLst>
  <p:notesMasterIdLst>
    <p:notesMasterId r:id="rId15"/>
  </p:notesMasterIdLst>
  <p:sldIdLst>
    <p:sldId id="272" r:id="rId6"/>
    <p:sldId id="270" r:id="rId7"/>
    <p:sldId id="258" r:id="rId8"/>
    <p:sldId id="262" r:id="rId9"/>
    <p:sldId id="271" r:id="rId10"/>
    <p:sldId id="261" r:id="rId11"/>
    <p:sldId id="260" r:id="rId12"/>
    <p:sldId id="259" r:id="rId13"/>
    <p:sldId id="273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B80"/>
    <a:srgbClr val="006666"/>
    <a:srgbClr val="99CCFF"/>
    <a:srgbClr val="0099FF"/>
    <a:srgbClr val="FF3399"/>
    <a:srgbClr val="FF00FF"/>
    <a:srgbClr val="CC99FF"/>
    <a:srgbClr val="E4CCCC"/>
    <a:srgbClr val="002B82"/>
    <a:srgbClr val="0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1" y="6"/>
            <a:ext cx="2945659" cy="498134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53" y="6"/>
            <a:ext cx="2945659" cy="498134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r">
              <a:defRPr sz="1200"/>
            </a:lvl1pPr>
          </a:lstStyle>
          <a:p>
            <a:fld id="{C41AAAFB-1821-41A4-8A0F-23E5083B9A2A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88" rIns="91378" bIns="45688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966"/>
            <a:ext cx="5438140" cy="3909237"/>
          </a:xfrm>
          <a:prstGeom prst="rect">
            <a:avLst/>
          </a:prstGeom>
        </p:spPr>
        <p:txBody>
          <a:bodyPr vert="horz" lIns="91378" tIns="45688" rIns="91378" bIns="45688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1" y="9430101"/>
            <a:ext cx="2945659" cy="498133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53" y="9430101"/>
            <a:ext cx="2945659" cy="498133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r">
              <a:defRPr sz="1200"/>
            </a:lvl1pPr>
          </a:lstStyle>
          <a:p>
            <a:fld id="{4ECA7423-296D-4900-BD9A-DB4B705CD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9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1FEA6A-097E-463E-B849-29CCF1E1E5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56887"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02/12/2019</a:t>
            </a:r>
          </a:p>
        </p:txBody>
      </p:sp>
    </p:spTree>
    <p:extLst>
      <p:ext uri="{BB962C8B-B14F-4D97-AF65-F5344CB8AC3E}">
        <p14:creationId xmlns:p14="http://schemas.microsoft.com/office/powerpoint/2010/main" val="29007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7423-296D-4900-BD9A-DB4B705CD4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A7423-296D-4900-BD9A-DB4B705CD4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8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7423-296D-4900-BD9A-DB4B705CD4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8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7423-296D-4900-BD9A-DB4B705CD4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A17-0CBD-4F62-BE50-14D0D41D4877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81834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6814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683963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34748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32373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33324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7E88-B788-4A8B-9086-7F81E624C9B1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6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1DD2-2D91-4CE5-A907-87500C470D45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3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5"/>
            <a:ext cx="990599" cy="304798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0978977-C11C-4189-99F0-5218F2F2769F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3"/>
            <a:ext cx="3859795" cy="3048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2"/>
            <a:ext cx="838199" cy="767687"/>
          </a:xfrm>
        </p:spPr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58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D46-51DE-4FFD-96B4-43266490BA65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D539-FF47-4279-954F-43475EEC35FF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0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6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599E-7224-45B3-BDF4-1A4938EF020A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2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6" y="2603502"/>
            <a:ext cx="4825157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7160-95FE-47D9-82DB-78751654F4FD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6" y="3179764"/>
            <a:ext cx="4825157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1149-B681-4733-83E5-FD8639ABF12B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76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71F8-31E7-4372-8AE3-706771F4524F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67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DFE-78BB-41CD-B000-9A080D2393DB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6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95400"/>
            <a:ext cx="2793157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8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129282"/>
            <a:ext cx="2793157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3A39-1E21-4F13-A30C-453342C0BA05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8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6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1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432-A29E-4703-81F2-40F574825AB3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27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2CC-7603-4D0D-938A-179056B8E20F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9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800" y="1063417"/>
            <a:ext cx="8831817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3D06-07A0-476B-83ED-DD6B192A0FA2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3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7"/>
            <a:ext cx="773122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029201"/>
            <a:ext cx="9244898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43B4-E048-4C84-BCFA-FFF7200BF606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79F3-CD3D-4C1A-A661-A6523F053217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0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5FE7-C919-4712-91CA-7C3C6D9010B1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96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2"/>
            <a:ext cx="3141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79767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0"/>
            <a:ext cx="314701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79766"/>
            <a:ext cx="314701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6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2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2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BCBA-5D16-45A4-B9B1-F730C5CB9E48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81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532844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5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6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8" y="4532847"/>
            <a:ext cx="305043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5" y="5109105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2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CAB1-BC8E-4732-9B8D-4F6D71999658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3" y="6391841"/>
            <a:ext cx="3644283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54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0" y="6391841"/>
            <a:ext cx="990599" cy="304799"/>
          </a:xfrm>
        </p:spPr>
        <p:txBody>
          <a:bodyPr/>
          <a:lstStyle/>
          <a:p>
            <a:fld id="{BA20EE43-1D80-433A-9CD4-AD1DA9E24261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7" y="1278467"/>
            <a:ext cx="1409964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41"/>
            <a:ext cx="992135" cy="304799"/>
          </a:xfrm>
        </p:spPr>
        <p:txBody>
          <a:bodyPr/>
          <a:lstStyle/>
          <a:p>
            <a:fld id="{251BB464-E4D5-40EC-B0D9-838AE5A2F392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3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6C1-22BC-42D2-887C-F1D29F450D65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C04-1F8D-4F69-AA2C-36FCC07632E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6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94E2-2630-462C-8D21-138F49F0DE25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4BE-C59C-4A21-B6BC-6499E86571C9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6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E1FF-4DEE-44C2-8DF5-38DF882E4A05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E2B5-9557-4EEF-8A5A-64A1BC84827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4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9BC73A-920E-4E46-8D4B-0CBA094B22CC}" type="datetime4">
              <a:rPr lang="el-GR" smtClean="0"/>
              <a:t>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47F6-9870-480A-ADB3-EAC40554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38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4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4E0F14-B2C8-41EA-9EE9-973B761F2B88}" type="datetime2">
              <a:rPr lang="el-GR" smtClean="0"/>
              <a:t>Σάββατο, 14 Σεπτεμβρίου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2" y="6391841"/>
            <a:ext cx="38597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2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B1E9FAF-54D0-4D50-ACF0-98D55A37C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/>
  <p:txStyles>
    <p:titleStyle>
      <a:lvl1pPr algn="l" defTabSz="457206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Θέση ημερομηνίας 39">
            <a:extLst>
              <a:ext uri="{FF2B5EF4-FFF2-40B4-BE49-F238E27FC236}">
                <a16:creationId xmlns:a16="http://schemas.microsoft.com/office/drawing/2014/main" id="{1779D549-8D5B-447E-A750-B8E1B27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4394" y="6370534"/>
            <a:ext cx="2743200" cy="365125"/>
          </a:xfrm>
        </p:spPr>
        <p:txBody>
          <a:bodyPr/>
          <a:lstStyle/>
          <a:p>
            <a:fld id="{0A9AFDFA-881F-4C2F-B88D-C9E7D6883A2C}" type="datetime4">
              <a:rPr lang="el-GR" i="1" smtClean="0"/>
              <a:t>14 Σεπτεμβρίου 2024</a:t>
            </a:fld>
            <a:endParaRPr lang="en-GB" i="1" dirty="0"/>
          </a:p>
        </p:txBody>
      </p:sp>
      <p:sp>
        <p:nvSpPr>
          <p:cNvPr id="39" name="Τίτλος 1">
            <a:extLst>
              <a:ext uri="{FF2B5EF4-FFF2-40B4-BE49-F238E27FC236}">
                <a16:creationId xmlns:a16="http://schemas.microsoft.com/office/drawing/2014/main" id="{1942DA6D-1130-49E3-ABBD-C3567410B3D2}"/>
              </a:ext>
            </a:extLst>
          </p:cNvPr>
          <p:cNvSpPr txBox="1">
            <a:spLocks/>
          </p:cNvSpPr>
          <p:nvPr/>
        </p:nvSpPr>
        <p:spPr>
          <a:xfrm>
            <a:off x="2792167" y="2453432"/>
            <a:ext cx="7490390" cy="1625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5416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ΟΡΓΑΝΟΓΡΑΜΜΑ</a:t>
            </a:r>
            <a:endParaRPr lang="en-GB" sz="5416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095B29BE-8CDE-4CD0-AE06-2788E208F4AB}"/>
              </a:ext>
            </a:extLst>
          </p:cNvPr>
          <p:cNvGrpSpPr/>
          <p:nvPr/>
        </p:nvGrpSpPr>
        <p:grpSpPr>
          <a:xfrm>
            <a:off x="1278739" y="3888891"/>
            <a:ext cx="839459" cy="2711933"/>
            <a:chOff x="9351721" y="4487023"/>
            <a:chExt cx="613183" cy="2082406"/>
          </a:xfrm>
        </p:grpSpPr>
        <p:pic>
          <p:nvPicPr>
            <p:cNvPr id="48" name="Εικόνα 47">
              <a:extLst>
                <a:ext uri="{FF2B5EF4-FFF2-40B4-BE49-F238E27FC236}">
                  <a16:creationId xmlns:a16="http://schemas.microsoft.com/office/drawing/2014/main" id="{46CB35C7-8739-4625-8C7B-1335CB8B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779" y="4788654"/>
              <a:ext cx="561073" cy="240367"/>
            </a:xfrm>
            <a:prstGeom prst="rect">
              <a:avLst/>
            </a:prstGeom>
          </p:spPr>
        </p:pic>
        <p:pic>
          <p:nvPicPr>
            <p:cNvPr id="49" name="Εικόνα 48">
              <a:extLst>
                <a:ext uri="{FF2B5EF4-FFF2-40B4-BE49-F238E27FC236}">
                  <a16:creationId xmlns:a16="http://schemas.microsoft.com/office/drawing/2014/main" id="{1C4B690C-D342-4435-8235-97A8C8EAF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043" y="5030551"/>
              <a:ext cx="561073" cy="320119"/>
            </a:xfrm>
            <a:prstGeom prst="rect">
              <a:avLst/>
            </a:prstGeom>
          </p:spPr>
        </p:pic>
        <p:pic>
          <p:nvPicPr>
            <p:cNvPr id="53" name="Εικόνα 52">
              <a:extLst>
                <a:ext uri="{FF2B5EF4-FFF2-40B4-BE49-F238E27FC236}">
                  <a16:creationId xmlns:a16="http://schemas.microsoft.com/office/drawing/2014/main" id="{EB9D3438-F01D-472A-9162-6107A78D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778" y="5372752"/>
              <a:ext cx="561073" cy="304106"/>
            </a:xfrm>
            <a:prstGeom prst="rect">
              <a:avLst/>
            </a:prstGeom>
          </p:spPr>
        </p:pic>
        <p:pic>
          <p:nvPicPr>
            <p:cNvPr id="55" name="Εικόνα 54">
              <a:extLst>
                <a:ext uri="{FF2B5EF4-FFF2-40B4-BE49-F238E27FC236}">
                  <a16:creationId xmlns:a16="http://schemas.microsoft.com/office/drawing/2014/main" id="{91095A01-621E-4A7A-96FE-1EB429051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780" y="4487023"/>
              <a:ext cx="561073" cy="280535"/>
            </a:xfrm>
            <a:prstGeom prst="rect">
              <a:avLst/>
            </a:prstGeom>
          </p:spPr>
        </p:pic>
        <p:pic>
          <p:nvPicPr>
            <p:cNvPr id="56" name="Εικόνα 55">
              <a:extLst>
                <a:ext uri="{FF2B5EF4-FFF2-40B4-BE49-F238E27FC236}">
                  <a16:creationId xmlns:a16="http://schemas.microsoft.com/office/drawing/2014/main" id="{2E73EA0D-A0FC-4DFD-AE44-FBD4F70AD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777" y="5694401"/>
              <a:ext cx="561073" cy="265636"/>
            </a:xfrm>
            <a:prstGeom prst="rect">
              <a:avLst/>
            </a:prstGeom>
          </p:spPr>
        </p:pic>
        <p:pic>
          <p:nvPicPr>
            <p:cNvPr id="61" name="Εικόνα 60">
              <a:extLst>
                <a:ext uri="{FF2B5EF4-FFF2-40B4-BE49-F238E27FC236}">
                  <a16:creationId xmlns:a16="http://schemas.microsoft.com/office/drawing/2014/main" id="{48B2B667-C406-464F-B5EC-56F449D2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721" y="6310427"/>
              <a:ext cx="613183" cy="259002"/>
            </a:xfrm>
            <a:prstGeom prst="rect">
              <a:avLst/>
            </a:prstGeom>
          </p:spPr>
        </p:pic>
        <p:pic>
          <p:nvPicPr>
            <p:cNvPr id="62" name="Εικόνα 61">
              <a:extLst>
                <a:ext uri="{FF2B5EF4-FFF2-40B4-BE49-F238E27FC236}">
                  <a16:creationId xmlns:a16="http://schemas.microsoft.com/office/drawing/2014/main" id="{932D0A92-D0EC-4C44-8E99-56FA5847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721" y="5986317"/>
              <a:ext cx="613183" cy="297830"/>
            </a:xfrm>
            <a:prstGeom prst="rect">
              <a:avLst/>
            </a:prstGeom>
          </p:spPr>
        </p:pic>
      </p:grpSp>
      <p:sp>
        <p:nvSpPr>
          <p:cNvPr id="65" name="Θέση ημερομηνίας 2">
            <a:extLst>
              <a:ext uri="{FF2B5EF4-FFF2-40B4-BE49-F238E27FC236}">
                <a16:creationId xmlns:a16="http://schemas.microsoft.com/office/drawing/2014/main" id="{694D3FC4-80FE-4118-A5B8-F188FD408BCB}"/>
              </a:ext>
            </a:extLst>
          </p:cNvPr>
          <p:cNvSpPr txBox="1">
            <a:spLocks/>
          </p:cNvSpPr>
          <p:nvPr/>
        </p:nvSpPr>
        <p:spPr>
          <a:xfrm>
            <a:off x="7571007" y="5156469"/>
            <a:ext cx="2371724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l-GR" sz="1000" b="1" i="1" dirty="0">
                <a:solidFill>
                  <a:srgbClr val="B31166"/>
                </a:solidFill>
                <a:latin typeface="Century Gothic" panose="020B0502020202020204"/>
              </a:rPr>
              <a:t>14</a:t>
            </a:r>
            <a:r>
              <a:rPr lang="en-US" sz="1000" b="1" i="1" dirty="0">
                <a:solidFill>
                  <a:srgbClr val="B31166"/>
                </a:solidFill>
                <a:latin typeface="Century Gothic" panose="020B0502020202020204"/>
              </a:rPr>
              <a:t>.</a:t>
            </a:r>
            <a:r>
              <a:rPr lang="el-GR" sz="1000" b="1" i="1" dirty="0">
                <a:solidFill>
                  <a:srgbClr val="B31166"/>
                </a:solidFill>
                <a:latin typeface="Century Gothic" panose="020B0502020202020204"/>
              </a:rPr>
              <a:t>09</a:t>
            </a:r>
            <a:r>
              <a:rPr lang="en-US" sz="1000" b="1" i="1" dirty="0">
                <a:solidFill>
                  <a:srgbClr val="B31166"/>
                </a:solidFill>
                <a:latin typeface="Century Gothic" panose="020B0502020202020204"/>
              </a:rPr>
              <a:t>.</a:t>
            </a:r>
            <a:r>
              <a:rPr lang="el-GR" sz="1000" b="1" i="1" dirty="0">
                <a:solidFill>
                  <a:srgbClr val="B31166"/>
                </a:solidFill>
                <a:latin typeface="Century Gothic" panose="020B0502020202020204"/>
              </a:rPr>
              <a:t>2024</a:t>
            </a:r>
            <a:endParaRPr lang="en-GB" sz="1000" b="1" i="1" dirty="0">
              <a:solidFill>
                <a:srgbClr val="B31166"/>
              </a:solidFill>
              <a:latin typeface="Century Gothic" panose="020B0502020202020204"/>
            </a:endParaRPr>
          </a:p>
        </p:txBody>
      </p:sp>
      <p:pic>
        <p:nvPicPr>
          <p:cNvPr id="23" name="Picture 2" descr="Αποτέλεσμα εικόνας για logo μουσικα συνολα">
            <a:extLst>
              <a:ext uri="{FF2B5EF4-FFF2-40B4-BE49-F238E27FC236}">
                <a16:creationId xmlns:a16="http://schemas.microsoft.com/office/drawing/2014/main" id="{CBEC1573-6BDA-4063-8B92-60790512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3" y="6404742"/>
            <a:ext cx="725467" cy="3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Μισό πλαίσιο 23">
            <a:extLst>
              <a:ext uri="{FF2B5EF4-FFF2-40B4-BE49-F238E27FC236}">
                <a16:creationId xmlns:a16="http://schemas.microsoft.com/office/drawing/2014/main" id="{4A164CC2-D258-4314-9C1A-8839810D7205}"/>
              </a:ext>
            </a:extLst>
          </p:cNvPr>
          <p:cNvSpPr/>
          <p:nvPr/>
        </p:nvSpPr>
        <p:spPr>
          <a:xfrm>
            <a:off x="783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Μισό πλαίσιο 24">
            <a:extLst>
              <a:ext uri="{FF2B5EF4-FFF2-40B4-BE49-F238E27FC236}">
                <a16:creationId xmlns:a16="http://schemas.microsoft.com/office/drawing/2014/main" id="{2A4F27BF-DD56-4564-A978-92A20E132EE5}"/>
              </a:ext>
            </a:extLst>
          </p:cNvPr>
          <p:cNvSpPr/>
          <p:nvPr/>
        </p:nvSpPr>
        <p:spPr>
          <a:xfrm rot="10800000">
            <a:off x="9820275" y="523503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1698394-D783-421F-9789-1124619A47AC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5210825" y="2046284"/>
            <a:ext cx="2079812" cy="1019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FCCAED-6D64-4B39-8A8A-D98814B313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5" y="3861868"/>
            <a:ext cx="839459" cy="4721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DD41A5-A599-4F35-874B-D7C649793D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4" y="4211311"/>
            <a:ext cx="811403" cy="456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6C76F68-FCA5-41CF-A1EA-FC82C5A73B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5" y="4573547"/>
            <a:ext cx="839460" cy="4721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Εικόνα 8" descr="Εικόνα που περιέχει κείμενο, ρολόι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9C677F09-012E-44E2-BDAD-00C97A26D5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6" y="5055518"/>
            <a:ext cx="1083284" cy="22970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FD60C10-76C9-4310-9280-F60219A2A2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2" y="5395434"/>
            <a:ext cx="978042" cy="235538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ECC2E51E-67E1-4604-A613-68FEC612AE38}"/>
              </a:ext>
            </a:extLst>
          </p:cNvPr>
          <p:cNvPicPr/>
          <p:nvPr/>
        </p:nvPicPr>
        <p:blipFill rotWithShape="1">
          <a:blip r:embed="rId17"/>
          <a:srcRect l="18945" t="46681" r="20729" b="33819"/>
          <a:stretch/>
        </p:blipFill>
        <p:spPr bwMode="auto">
          <a:xfrm>
            <a:off x="254832" y="5741180"/>
            <a:ext cx="978042" cy="17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CAE2C3D-AC63-4EB7-A633-3FF1935385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" y="5941476"/>
            <a:ext cx="740821" cy="4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id="{2C9B9540-89C1-4075-AA57-1E10727BE805}"/>
              </a:ext>
            </a:extLst>
          </p:cNvPr>
          <p:cNvCxnSpPr>
            <a:cxnSpLocks/>
          </p:cNvCxnSpPr>
          <p:nvPr/>
        </p:nvCxnSpPr>
        <p:spPr>
          <a:xfrm>
            <a:off x="8560337" y="782313"/>
            <a:ext cx="16712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C7695B93-49AA-4AB9-B989-12EDA8E6AE26}"/>
              </a:ext>
            </a:extLst>
          </p:cNvPr>
          <p:cNvCxnSpPr>
            <a:cxnSpLocks/>
          </p:cNvCxnSpPr>
          <p:nvPr/>
        </p:nvCxnSpPr>
        <p:spPr>
          <a:xfrm>
            <a:off x="10231577" y="782313"/>
            <a:ext cx="0" cy="653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Ευθεία γραμμή σύνδεσης 61">
            <a:extLst>
              <a:ext uri="{FF2B5EF4-FFF2-40B4-BE49-F238E27FC236}">
                <a16:creationId xmlns:a16="http://schemas.microsoft.com/office/drawing/2014/main" id="{3B43E5C3-5FAB-4C20-99A9-13BFA7629759}"/>
              </a:ext>
            </a:extLst>
          </p:cNvPr>
          <p:cNvCxnSpPr>
            <a:cxnSpLocks/>
          </p:cNvCxnSpPr>
          <p:nvPr/>
        </p:nvCxnSpPr>
        <p:spPr>
          <a:xfrm>
            <a:off x="3473141" y="4536354"/>
            <a:ext cx="0" cy="540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Ευθεία γραμμή σύνδεσης 57">
            <a:extLst>
              <a:ext uri="{FF2B5EF4-FFF2-40B4-BE49-F238E27FC236}">
                <a16:creationId xmlns:a16="http://schemas.microsoft.com/office/drawing/2014/main" id="{2FA2BB46-A261-41E4-BF90-8705EF75165C}"/>
              </a:ext>
            </a:extLst>
          </p:cNvPr>
          <p:cNvCxnSpPr>
            <a:cxnSpLocks/>
          </p:cNvCxnSpPr>
          <p:nvPr/>
        </p:nvCxnSpPr>
        <p:spPr>
          <a:xfrm>
            <a:off x="1655531" y="4536354"/>
            <a:ext cx="0" cy="5409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Ευθεία γραμμή σύνδεσης 62">
            <a:extLst>
              <a:ext uri="{FF2B5EF4-FFF2-40B4-BE49-F238E27FC236}">
                <a16:creationId xmlns:a16="http://schemas.microsoft.com/office/drawing/2014/main" id="{7E928D8F-CB62-4C7F-A641-AD89AC5CAA68}"/>
              </a:ext>
            </a:extLst>
          </p:cNvPr>
          <p:cNvCxnSpPr>
            <a:cxnSpLocks/>
          </p:cNvCxnSpPr>
          <p:nvPr/>
        </p:nvCxnSpPr>
        <p:spPr>
          <a:xfrm>
            <a:off x="5250321" y="4536354"/>
            <a:ext cx="0" cy="52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Ευθεία γραμμή σύνδεσης 65">
            <a:extLst>
              <a:ext uri="{FF2B5EF4-FFF2-40B4-BE49-F238E27FC236}">
                <a16:creationId xmlns:a16="http://schemas.microsoft.com/office/drawing/2014/main" id="{E0C9E671-9945-4F17-8CCA-3375BB75526E}"/>
              </a:ext>
            </a:extLst>
          </p:cNvPr>
          <p:cNvCxnSpPr>
            <a:cxnSpLocks/>
          </p:cNvCxnSpPr>
          <p:nvPr/>
        </p:nvCxnSpPr>
        <p:spPr>
          <a:xfrm flipH="1">
            <a:off x="10480637" y="4536354"/>
            <a:ext cx="23530" cy="540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Ευθεία γραμμή σύνδεσης 64">
            <a:extLst>
              <a:ext uri="{FF2B5EF4-FFF2-40B4-BE49-F238E27FC236}">
                <a16:creationId xmlns:a16="http://schemas.microsoft.com/office/drawing/2014/main" id="{0E09069C-BD78-42C8-93F9-6326ED9592BB}"/>
              </a:ext>
            </a:extLst>
          </p:cNvPr>
          <p:cNvCxnSpPr>
            <a:cxnSpLocks/>
          </p:cNvCxnSpPr>
          <p:nvPr/>
        </p:nvCxnSpPr>
        <p:spPr>
          <a:xfrm>
            <a:off x="8732255" y="4536354"/>
            <a:ext cx="0" cy="548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Ευθεία γραμμή σύνδεσης 63">
            <a:extLst>
              <a:ext uri="{FF2B5EF4-FFF2-40B4-BE49-F238E27FC236}">
                <a16:creationId xmlns:a16="http://schemas.microsoft.com/office/drawing/2014/main" id="{8CE583FD-ABD4-466E-A3B4-56E6BA884F0F}"/>
              </a:ext>
            </a:extLst>
          </p:cNvPr>
          <p:cNvCxnSpPr>
            <a:cxnSpLocks/>
          </p:cNvCxnSpPr>
          <p:nvPr/>
        </p:nvCxnSpPr>
        <p:spPr>
          <a:xfrm>
            <a:off x="6970777" y="4536354"/>
            <a:ext cx="0" cy="548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Ομάδα 5"/>
          <p:cNvGrpSpPr/>
          <p:nvPr/>
        </p:nvGrpSpPr>
        <p:grpSpPr>
          <a:xfrm>
            <a:off x="1065024" y="1868013"/>
            <a:ext cx="10061950" cy="3864006"/>
            <a:chOff x="833257" y="1233183"/>
            <a:chExt cx="8181892" cy="3139506"/>
          </a:xfrm>
        </p:grpSpPr>
        <p:sp>
          <p:nvSpPr>
            <p:cNvPr id="21" name="Ελεύθερη σχεδίαση 20"/>
            <p:cNvSpPr/>
            <p:nvPr/>
          </p:nvSpPr>
          <p:spPr>
            <a:xfrm>
              <a:off x="3877019" y="1233183"/>
              <a:ext cx="2723797" cy="754992"/>
            </a:xfrm>
            <a:custGeom>
              <a:avLst/>
              <a:gdLst>
                <a:gd name="connsiteX0" fmla="*/ 0 w 2765095"/>
                <a:gd name="connsiteY0" fmla="*/ 0 h 914537"/>
                <a:gd name="connsiteX1" fmla="*/ 2765095 w 2765095"/>
                <a:gd name="connsiteY1" fmla="*/ 0 h 914537"/>
                <a:gd name="connsiteX2" fmla="*/ 2765095 w 2765095"/>
                <a:gd name="connsiteY2" fmla="*/ 914537 h 914537"/>
                <a:gd name="connsiteX3" fmla="*/ 0 w 2765095"/>
                <a:gd name="connsiteY3" fmla="*/ 914537 h 914537"/>
                <a:gd name="connsiteX4" fmla="*/ 0 w 2765095"/>
                <a:gd name="connsiteY4" fmla="*/ 0 h 9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095" h="914537">
                  <a:moveTo>
                    <a:pt x="0" y="0"/>
                  </a:moveTo>
                  <a:lnTo>
                    <a:pt x="2765095" y="0"/>
                  </a:lnTo>
                  <a:lnTo>
                    <a:pt x="2765095" y="914537"/>
                  </a:lnTo>
                  <a:lnTo>
                    <a:pt x="0" y="914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b="1" dirty="0">
                  <a:solidFill>
                    <a:prstClr val="white"/>
                  </a:solidFill>
                  <a:latin typeface="Century Gothic" panose="020B0502020202020204"/>
                </a:rPr>
                <a:t>ΔΙΕΥΘΥΝΟΥΣΑ ΣΥΜΒΟΥΛΟΣ</a:t>
              </a:r>
            </a:p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>
                  <a:solidFill>
                    <a:srgbClr val="FFFF00"/>
                  </a:solidFill>
                  <a:latin typeface="Century Gothic" panose="020B0502020202020204"/>
                </a:rPr>
                <a:t>ΚΑΣΚΑΝΙΩΤΗ ΑΙΚΑΤΕΡΙΝΗ</a:t>
              </a:r>
            </a:p>
          </p:txBody>
        </p:sp>
        <p:sp>
          <p:nvSpPr>
            <p:cNvPr id="22" name="Ελεύθερη σχεδίαση 21"/>
            <p:cNvSpPr/>
            <p:nvPr/>
          </p:nvSpPr>
          <p:spPr>
            <a:xfrm>
              <a:off x="833257" y="3766446"/>
              <a:ext cx="1068527" cy="606243"/>
            </a:xfrm>
            <a:custGeom>
              <a:avLst/>
              <a:gdLst>
                <a:gd name="connsiteX0" fmla="*/ 0 w 1397986"/>
                <a:gd name="connsiteY0" fmla="*/ 0 h 656096"/>
                <a:gd name="connsiteX1" fmla="*/ 1397986 w 1397986"/>
                <a:gd name="connsiteY1" fmla="*/ 0 h 656096"/>
                <a:gd name="connsiteX2" fmla="*/ 1397986 w 1397986"/>
                <a:gd name="connsiteY2" fmla="*/ 656096 h 656096"/>
                <a:gd name="connsiteX3" fmla="*/ 0 w 1397986"/>
                <a:gd name="connsiteY3" fmla="*/ 656096 h 656096"/>
                <a:gd name="connsiteX4" fmla="*/ 0 w 1397986"/>
                <a:gd name="connsiteY4" fmla="*/ 0 h 65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6" h="656096">
                  <a:moveTo>
                    <a:pt x="0" y="0"/>
                  </a:moveTo>
                  <a:lnTo>
                    <a:pt x="1397986" y="0"/>
                  </a:lnTo>
                  <a:lnTo>
                    <a:pt x="1397986" y="656096"/>
                  </a:lnTo>
                  <a:lnTo>
                    <a:pt x="0" y="65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marL="0" marR="0" lvl="0" indent="0" algn="ctr" defTabSz="65651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ΓΕΝΙΚΗ ΔΙΕΥΘΥΝΣΗ ΕΝΗΜΕΡΩΣΗΣ</a:t>
              </a:r>
            </a:p>
            <a:p>
              <a:pPr marL="0" marR="0" lvl="0" indent="0" algn="ctr" defTabSz="65651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100" b="1" dirty="0">
                  <a:solidFill>
                    <a:srgbClr val="FFFF00"/>
                  </a:solidFill>
                  <a:latin typeface="Century Gothic" panose="020B0502020202020204"/>
                </a:rPr>
                <a:t>ΚΑΦΑΡΑΚΗΣ Φ.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23" name="Ελεύθερη σχεδίαση 22"/>
            <p:cNvSpPr/>
            <p:nvPr/>
          </p:nvSpPr>
          <p:spPr>
            <a:xfrm>
              <a:off x="2280809" y="3772352"/>
              <a:ext cx="1068527" cy="590835"/>
            </a:xfrm>
            <a:custGeom>
              <a:avLst/>
              <a:gdLst>
                <a:gd name="connsiteX0" fmla="*/ 0 w 1397986"/>
                <a:gd name="connsiteY0" fmla="*/ 0 h 656096"/>
                <a:gd name="connsiteX1" fmla="*/ 1397986 w 1397986"/>
                <a:gd name="connsiteY1" fmla="*/ 0 h 656096"/>
                <a:gd name="connsiteX2" fmla="*/ 1397986 w 1397986"/>
                <a:gd name="connsiteY2" fmla="*/ 656096 h 656096"/>
                <a:gd name="connsiteX3" fmla="*/ 0 w 1397986"/>
                <a:gd name="connsiteY3" fmla="*/ 656096 h 656096"/>
                <a:gd name="connsiteX4" fmla="*/ 0 w 1397986"/>
                <a:gd name="connsiteY4" fmla="*/ 0 h 65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6" h="656096">
                  <a:moveTo>
                    <a:pt x="0" y="0"/>
                  </a:moveTo>
                  <a:lnTo>
                    <a:pt x="1397986" y="0"/>
                  </a:lnTo>
                  <a:lnTo>
                    <a:pt x="1397986" y="656096"/>
                  </a:lnTo>
                  <a:lnTo>
                    <a:pt x="0" y="65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dirty="0">
                  <a:solidFill>
                    <a:prstClr val="white"/>
                  </a:solidFill>
                  <a:latin typeface="Century Gothic" panose="020B0502020202020204"/>
                </a:rPr>
                <a:t>ΓΕΝΙΚΗ ΔΙΕΥΘΥΝΣΗ ΠΡΟΓΡΑΜΜΑΤΟΣ</a:t>
              </a:r>
            </a:p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dirty="0">
                  <a:solidFill>
                    <a:srgbClr val="FFFF00"/>
                  </a:solidFill>
                  <a:latin typeface="Century Gothic" panose="020B0502020202020204"/>
                </a:rPr>
                <a:t>ΠΑΠΑΒΑΣΙΛΕΙΟΥ Κ.</a:t>
              </a:r>
            </a:p>
          </p:txBody>
        </p:sp>
        <p:sp>
          <p:nvSpPr>
            <p:cNvPr id="24" name="Ελεύθερη σχεδίαση 23"/>
            <p:cNvSpPr/>
            <p:nvPr/>
          </p:nvSpPr>
          <p:spPr>
            <a:xfrm>
              <a:off x="3645478" y="3769479"/>
              <a:ext cx="1163388" cy="590835"/>
            </a:xfrm>
            <a:custGeom>
              <a:avLst/>
              <a:gdLst>
                <a:gd name="connsiteX0" fmla="*/ 0 w 1397986"/>
                <a:gd name="connsiteY0" fmla="*/ 0 h 656096"/>
                <a:gd name="connsiteX1" fmla="*/ 1397986 w 1397986"/>
                <a:gd name="connsiteY1" fmla="*/ 0 h 656096"/>
                <a:gd name="connsiteX2" fmla="*/ 1397986 w 1397986"/>
                <a:gd name="connsiteY2" fmla="*/ 656096 h 656096"/>
                <a:gd name="connsiteX3" fmla="*/ 0 w 1397986"/>
                <a:gd name="connsiteY3" fmla="*/ 656096 h 656096"/>
                <a:gd name="connsiteX4" fmla="*/ 0 w 1397986"/>
                <a:gd name="connsiteY4" fmla="*/ 0 h 65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6" h="656096">
                  <a:moveTo>
                    <a:pt x="0" y="0"/>
                  </a:moveTo>
                  <a:lnTo>
                    <a:pt x="1397986" y="0"/>
                  </a:lnTo>
                  <a:lnTo>
                    <a:pt x="1397986" y="656096"/>
                  </a:lnTo>
                  <a:lnTo>
                    <a:pt x="0" y="65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prstClr val="white"/>
                  </a:solidFill>
                  <a:latin typeface="Century Gothic" panose="020B0502020202020204"/>
                </a:rPr>
                <a:t>ΓΕΝΙΚΗ ΔΙΕΥΘΥΝΣΗ</a:t>
              </a:r>
              <a:r>
                <a:rPr lang="en-US" sz="1000" b="1" dirty="0">
                  <a:solidFill>
                    <a:prstClr val="white"/>
                  </a:solidFill>
                  <a:latin typeface="Century Gothic" panose="020B0502020202020204"/>
                </a:rPr>
                <a:t> MARKETING</a:t>
              </a:r>
              <a:r>
                <a:rPr lang="el-GR" sz="1000" b="1" dirty="0">
                  <a:solidFill>
                    <a:prstClr val="white"/>
                  </a:solidFill>
                  <a:latin typeface="Century Gothic" panose="020B0502020202020204"/>
                </a:rPr>
                <a:t> &amp; ΕΜΠΟΡΙΚΗΣ ΕΚΜΕΤΑΛΛΕΥΣΗΣ</a:t>
              </a:r>
              <a:endParaRPr lang="el-GR" sz="1000" b="1" dirty="0">
                <a:solidFill>
                  <a:srgbClr val="FFFF00"/>
                </a:solidFill>
                <a:latin typeface="Century Gothic" panose="020B0502020202020204"/>
              </a:endParaRPr>
            </a:p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  <a:latin typeface="Century Gothic" panose="020B0502020202020204"/>
                </a:rPr>
                <a:t>ΜΠΑΚΑ ΘΕΟΔΩΡΑ</a:t>
              </a:r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6600816" y="3751868"/>
              <a:ext cx="1071474" cy="590835"/>
            </a:xfrm>
            <a:custGeom>
              <a:avLst/>
              <a:gdLst>
                <a:gd name="connsiteX0" fmla="*/ 0 w 1397986"/>
                <a:gd name="connsiteY0" fmla="*/ 0 h 656096"/>
                <a:gd name="connsiteX1" fmla="*/ 1397986 w 1397986"/>
                <a:gd name="connsiteY1" fmla="*/ 0 h 656096"/>
                <a:gd name="connsiteX2" fmla="*/ 1397986 w 1397986"/>
                <a:gd name="connsiteY2" fmla="*/ 656096 h 656096"/>
                <a:gd name="connsiteX3" fmla="*/ 0 w 1397986"/>
                <a:gd name="connsiteY3" fmla="*/ 656096 h 656096"/>
                <a:gd name="connsiteX4" fmla="*/ 0 w 1397986"/>
                <a:gd name="connsiteY4" fmla="*/ 0 h 65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6" h="656096">
                  <a:moveTo>
                    <a:pt x="0" y="0"/>
                  </a:moveTo>
                  <a:lnTo>
                    <a:pt x="1397986" y="0"/>
                  </a:lnTo>
                  <a:lnTo>
                    <a:pt x="1397986" y="656096"/>
                  </a:lnTo>
                  <a:lnTo>
                    <a:pt x="0" y="65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prstClr val="white"/>
                  </a:solidFill>
                  <a:latin typeface="Century Gothic" panose="020B0502020202020204"/>
                </a:rPr>
                <a:t>ΓΕΝΙΚΗ ΔΙΕΥΘΥΝΣΗ ΔΙΟΙΚΗΤΙΚΩΝ &amp; ΟΙΚΟΝΟΜΙΚΩΝ ΥΠΗΡΕΣΙΩΝ</a:t>
              </a:r>
            </a:p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  <a:latin typeface="Century Gothic" panose="020B0502020202020204"/>
                </a:rPr>
                <a:t>ΛΟΥΡΙΔΑΣ Ε.</a:t>
              </a:r>
              <a:endParaRPr lang="en-GB" sz="1000" b="1" dirty="0">
                <a:solidFill>
                  <a:srgbClr val="FFFF00"/>
                </a:solidFill>
                <a:latin typeface="Century Gothic" panose="020B0502020202020204"/>
              </a:endParaRPr>
            </a:p>
          </p:txBody>
        </p:sp>
        <p:sp>
          <p:nvSpPr>
            <p:cNvPr id="27" name="Ελεύθερη σχεδίαση 26"/>
            <p:cNvSpPr/>
            <p:nvPr/>
          </p:nvSpPr>
          <p:spPr>
            <a:xfrm>
              <a:off x="8002277" y="3751867"/>
              <a:ext cx="1012872" cy="590835"/>
            </a:xfrm>
            <a:custGeom>
              <a:avLst/>
              <a:gdLst>
                <a:gd name="connsiteX0" fmla="*/ 0 w 1397986"/>
                <a:gd name="connsiteY0" fmla="*/ 0 h 656096"/>
                <a:gd name="connsiteX1" fmla="*/ 1397986 w 1397986"/>
                <a:gd name="connsiteY1" fmla="*/ 0 h 656096"/>
                <a:gd name="connsiteX2" fmla="*/ 1397986 w 1397986"/>
                <a:gd name="connsiteY2" fmla="*/ 656096 h 656096"/>
                <a:gd name="connsiteX3" fmla="*/ 0 w 1397986"/>
                <a:gd name="connsiteY3" fmla="*/ 656096 h 656096"/>
                <a:gd name="connsiteX4" fmla="*/ 0 w 1397986"/>
                <a:gd name="connsiteY4" fmla="*/ 0 h 65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6" h="656096">
                  <a:moveTo>
                    <a:pt x="0" y="0"/>
                  </a:moveTo>
                  <a:lnTo>
                    <a:pt x="1397986" y="0"/>
                  </a:lnTo>
                  <a:lnTo>
                    <a:pt x="1397986" y="656096"/>
                  </a:lnTo>
                  <a:lnTo>
                    <a:pt x="0" y="65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8" tIns="9378" rIns="9378" bIns="9378" numCol="1" spcCol="1270" anchor="ctr" anchorCtr="0">
              <a:noAutofit/>
            </a:bodyPr>
            <a:lstStyle/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prstClr val="white"/>
                  </a:solidFill>
                  <a:latin typeface="Century Gothic" panose="020B0502020202020204"/>
                </a:rPr>
                <a:t>ΓΕΝΙΚΗ ΔΙΕΥΘΥΝΣΗ ΕΡΤ3</a:t>
              </a:r>
            </a:p>
            <a:p>
              <a:pPr algn="ctr" defTabSz="656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  <a:latin typeface="Century Gothic" panose="020B0502020202020204"/>
                </a:rPr>
                <a:t>ΣΤΑΓΚΟΣ Τ.</a:t>
              </a:r>
              <a:endParaRPr lang="en-GB" sz="1000" b="1" dirty="0">
                <a:solidFill>
                  <a:srgbClr val="FFFF00"/>
                </a:solidFill>
                <a:latin typeface="Century Gothic" panose="020B0502020202020204"/>
              </a:endParaRPr>
            </a:p>
          </p:txBody>
        </p:sp>
      </p:grpSp>
      <p:sp>
        <p:nvSpPr>
          <p:cNvPr id="5" name="Στρογγυλεμένο ορθογώνιο 4"/>
          <p:cNvSpPr/>
          <p:nvPr/>
        </p:nvSpPr>
        <p:spPr>
          <a:xfrm>
            <a:off x="4170448" y="229838"/>
            <a:ext cx="4404912" cy="113465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ΔΙΟΙΚΗΤΙΚΟ ΣΥΜΒΟΥΛΙΟ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ΠΡΟΕΔΡΟΣ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srgbClr val="FFFF00"/>
                </a:solidFill>
                <a:latin typeface="Century Gothic" panose="020B0502020202020204"/>
              </a:rPr>
              <a:t>ΠΑΠΑΔΟ</a:t>
            </a:r>
            <a:r>
              <a:rPr lang="el-GR" sz="1600" b="1" dirty="0">
                <a:solidFill>
                  <a:srgbClr val="FFFF00"/>
                </a:solidFill>
                <a:latin typeface="Century Gothic" panose="020B0502020202020204"/>
              </a:rPr>
              <a:t>ΠΟΥΛΟΣ ΙΩΑΝΝΗΣ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cxnSp>
        <p:nvCxnSpPr>
          <p:cNvPr id="34" name="Ευθεία γραμμή σύνδεσης 33"/>
          <p:cNvCxnSpPr>
            <a:cxnSpLocks/>
          </p:cNvCxnSpPr>
          <p:nvPr/>
        </p:nvCxnSpPr>
        <p:spPr>
          <a:xfrm>
            <a:off x="1655531" y="4536354"/>
            <a:ext cx="8825106" cy="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Ευθεία γραμμή σύνδεσης 34">
            <a:extLst>
              <a:ext uri="{FF2B5EF4-FFF2-40B4-BE49-F238E27FC236}">
                <a16:creationId xmlns:a16="http://schemas.microsoft.com/office/drawing/2014/main" id="{4D10893F-07BA-4EAF-9FB3-4D15A607F579}"/>
              </a:ext>
            </a:extLst>
          </p:cNvPr>
          <p:cNvCxnSpPr>
            <a:cxnSpLocks/>
          </p:cNvCxnSpPr>
          <p:nvPr/>
        </p:nvCxnSpPr>
        <p:spPr>
          <a:xfrm>
            <a:off x="3454056" y="1399766"/>
            <a:ext cx="1302608" cy="1034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AD8144EA-55EE-489E-81B5-E728A011DD81}"/>
              </a:ext>
            </a:extLst>
          </p:cNvPr>
          <p:cNvCxnSpPr>
            <a:cxnSpLocks/>
          </p:cNvCxnSpPr>
          <p:nvPr/>
        </p:nvCxnSpPr>
        <p:spPr>
          <a:xfrm>
            <a:off x="3473141" y="2067805"/>
            <a:ext cx="1213165" cy="3311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id="{04F3FEFA-9602-426D-B674-67429903231F}"/>
              </a:ext>
            </a:extLst>
          </p:cNvPr>
          <p:cNvCxnSpPr>
            <a:cxnSpLocks/>
          </p:cNvCxnSpPr>
          <p:nvPr/>
        </p:nvCxnSpPr>
        <p:spPr>
          <a:xfrm flipV="1">
            <a:off x="3452649" y="2415861"/>
            <a:ext cx="1280343" cy="296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Ευθεία γραμμή σύνδεσης 54">
            <a:extLst>
              <a:ext uri="{FF2B5EF4-FFF2-40B4-BE49-F238E27FC236}">
                <a16:creationId xmlns:a16="http://schemas.microsoft.com/office/drawing/2014/main" id="{2C02174A-632F-4C4C-9329-B916BC1DFEE4}"/>
              </a:ext>
            </a:extLst>
          </p:cNvPr>
          <p:cNvCxnSpPr>
            <a:cxnSpLocks/>
          </p:cNvCxnSpPr>
          <p:nvPr/>
        </p:nvCxnSpPr>
        <p:spPr>
          <a:xfrm>
            <a:off x="6401908" y="2817450"/>
            <a:ext cx="0" cy="1718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Ευθεία γραμμή σύνδεσης 35">
            <a:extLst>
              <a:ext uri="{FF2B5EF4-FFF2-40B4-BE49-F238E27FC236}">
                <a16:creationId xmlns:a16="http://schemas.microsoft.com/office/drawing/2014/main" id="{1251943B-877E-433A-A80B-AD9CC70F84AA}"/>
              </a:ext>
            </a:extLst>
          </p:cNvPr>
          <p:cNvCxnSpPr>
            <a:cxnSpLocks/>
          </p:cNvCxnSpPr>
          <p:nvPr/>
        </p:nvCxnSpPr>
        <p:spPr>
          <a:xfrm flipV="1">
            <a:off x="3436727" y="2431303"/>
            <a:ext cx="1306805" cy="927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E37C6CC7-7F20-4AA5-97CC-DA5AF32F9437}"/>
              </a:ext>
            </a:extLst>
          </p:cNvPr>
          <p:cNvSpPr/>
          <p:nvPr/>
        </p:nvSpPr>
        <p:spPr>
          <a:xfrm>
            <a:off x="9483264" y="2227114"/>
            <a:ext cx="1643710" cy="727181"/>
          </a:xfrm>
          <a:prstGeom prst="rect">
            <a:avLst/>
          </a:prstGeom>
          <a:solidFill>
            <a:srgbClr val="002B82">
              <a:alpha val="12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200" b="1" dirty="0">
                <a:solidFill>
                  <a:srgbClr val="002B82"/>
                </a:solidFill>
              </a:rPr>
              <a:t>Εσωτερικός Έλεγχος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FF0000"/>
                </a:solidFill>
              </a:rPr>
              <a:t>………………………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5CDB1EEF-B0A1-43D4-BE1A-05180C9A9844}"/>
              </a:ext>
            </a:extLst>
          </p:cNvPr>
          <p:cNvSpPr/>
          <p:nvPr/>
        </p:nvSpPr>
        <p:spPr>
          <a:xfrm>
            <a:off x="9483264" y="1322919"/>
            <a:ext cx="1643710" cy="727181"/>
          </a:xfrm>
          <a:prstGeom prst="rect">
            <a:avLst/>
          </a:prstGeom>
          <a:solidFill>
            <a:srgbClr val="002B82">
              <a:alpha val="12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200" b="1" dirty="0">
                <a:solidFill>
                  <a:srgbClr val="002B82"/>
                </a:solidFill>
              </a:rPr>
              <a:t>Γραμματεία Δ.Σ.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srgbClr val="FF0000"/>
                </a:solidFill>
              </a:rPr>
              <a:t>ΒΙΔΑΛΗ ΕΛΙΣΑΒΕΤ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45" name="Ελεύθερη σχεδίαση 27">
            <a:extLst>
              <a:ext uri="{FF2B5EF4-FFF2-40B4-BE49-F238E27FC236}">
                <a16:creationId xmlns:a16="http://schemas.microsoft.com/office/drawing/2014/main" id="{836B1E9A-ADB3-4E4B-AA8C-DCB7870894B8}"/>
              </a:ext>
            </a:extLst>
          </p:cNvPr>
          <p:cNvSpPr/>
          <p:nvPr/>
        </p:nvSpPr>
        <p:spPr>
          <a:xfrm>
            <a:off x="882517" y="1390994"/>
            <a:ext cx="1887578" cy="516335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3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/>
              <a:t>ΔΙΕΥΘΥΝΣΗ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/>
              <a:t>ΕΤΑΙΡΙΚΗΣ ΕΠΙΚΟΙΝΩΝΙΑΣ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srgbClr val="FFFF00"/>
                </a:solidFill>
              </a:rPr>
              <a:t>ΧΕΙΡΑΚΗ ΘΕΟΔ.</a:t>
            </a:r>
            <a:endParaRPr lang="en-GB" sz="1100" b="1" dirty="0">
              <a:solidFill>
                <a:srgbClr val="FFFF00"/>
              </a:solidFill>
            </a:endParaRPr>
          </a:p>
        </p:txBody>
      </p:sp>
      <p:sp>
        <p:nvSpPr>
          <p:cNvPr id="46" name="Ελεύθερη σχεδίαση 27">
            <a:extLst>
              <a:ext uri="{FF2B5EF4-FFF2-40B4-BE49-F238E27FC236}">
                <a16:creationId xmlns:a16="http://schemas.microsoft.com/office/drawing/2014/main" id="{1D0818DE-DE83-4FF1-80F5-A6C1845C794E}"/>
              </a:ext>
            </a:extLst>
          </p:cNvPr>
          <p:cNvSpPr/>
          <p:nvPr/>
        </p:nvSpPr>
        <p:spPr>
          <a:xfrm>
            <a:off x="867946" y="3216410"/>
            <a:ext cx="1887578" cy="516335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3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/>
              <a:t>ΥΠΗΡΕΣΙΑ ΣΤΡΑΤΗΓΙΚΟΥ ΣΧΕΔΙΑΣΜΟΥ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>
                <a:solidFill>
                  <a:srgbClr val="FFFF00"/>
                </a:solidFill>
              </a:rPr>
              <a:t>…………………….</a:t>
            </a:r>
            <a:endParaRPr lang="el-GR" sz="1100" b="1" dirty="0">
              <a:solidFill>
                <a:srgbClr val="FFFF00"/>
              </a:solidFill>
            </a:endParaRPr>
          </a:p>
        </p:txBody>
      </p:sp>
      <p:sp>
        <p:nvSpPr>
          <p:cNvPr id="47" name="Ελεύθερη σχεδίαση 27">
            <a:extLst>
              <a:ext uri="{FF2B5EF4-FFF2-40B4-BE49-F238E27FC236}">
                <a16:creationId xmlns:a16="http://schemas.microsoft.com/office/drawing/2014/main" id="{C7FC702B-8026-471D-996A-ADBF91A40E91}"/>
              </a:ext>
            </a:extLst>
          </p:cNvPr>
          <p:cNvSpPr/>
          <p:nvPr/>
        </p:nvSpPr>
        <p:spPr>
          <a:xfrm>
            <a:off x="881151" y="1994923"/>
            <a:ext cx="1887578" cy="516335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3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/>
              <a:t>ΔΙΕΥΘΥΝΣΗ ΑΡΧΕΙΟΥ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srgbClr val="FFFF00"/>
                </a:solidFill>
              </a:rPr>
              <a:t>ΑΛΕΞΟΠΟΥΛΟΣ ΒΑΣ.</a:t>
            </a:r>
            <a:endParaRPr lang="en-GB" sz="1100" b="1" dirty="0">
              <a:solidFill>
                <a:srgbClr val="FFFF00"/>
              </a:solidFill>
            </a:endParaRPr>
          </a:p>
        </p:txBody>
      </p:sp>
      <p:sp>
        <p:nvSpPr>
          <p:cNvPr id="49" name="Ελεύθερη σχεδίαση 25">
            <a:extLst>
              <a:ext uri="{FF2B5EF4-FFF2-40B4-BE49-F238E27FC236}">
                <a16:creationId xmlns:a16="http://schemas.microsoft.com/office/drawing/2014/main" id="{F3D06A66-C8AC-485D-9EFA-353239FB3CED}"/>
              </a:ext>
            </a:extLst>
          </p:cNvPr>
          <p:cNvSpPr/>
          <p:nvPr/>
        </p:nvSpPr>
        <p:spPr>
          <a:xfrm>
            <a:off x="6352337" y="4990513"/>
            <a:ext cx="1435608" cy="73152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78" tIns="9378" rIns="9378" bIns="9378" numCol="1" spcCol="1270" anchor="ctr" anchorCtr="0">
            <a:noAutofit/>
          </a:bodyPr>
          <a:lstStyle/>
          <a:p>
            <a:pPr algn="ctr" defTabSz="6565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prstClr val="white"/>
                </a:solidFill>
                <a:latin typeface="Century Gothic" panose="020B0502020202020204"/>
              </a:rPr>
              <a:t>ΓΕΝΙΚΗ ΔΙΕΥΘΥΝΣΗ ΤΕΧΝΟΛΟΓΙΑΣ &amp; </a:t>
            </a:r>
          </a:p>
          <a:p>
            <a:pPr algn="ctr" defTabSz="6565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prstClr val="white"/>
                </a:solidFill>
                <a:latin typeface="Century Gothic" panose="020B0502020202020204"/>
              </a:rPr>
              <a:t>ΛΕΙΤΟΥΡΓΙΑΣ ΜΕΣΩΝ</a:t>
            </a:r>
          </a:p>
          <a:p>
            <a:pPr algn="ctr" defTabSz="6565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  <a:latin typeface="Century Gothic" panose="020B0502020202020204"/>
              </a:rPr>
              <a:t>ΒΟΥΓΙΟΥΚΛΑΚΗΣ  Ι.</a:t>
            </a:r>
            <a:endParaRPr lang="en-GB" sz="10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43" name="Μισό πλαίσιο 42">
            <a:extLst>
              <a:ext uri="{FF2B5EF4-FFF2-40B4-BE49-F238E27FC236}">
                <a16:creationId xmlns:a16="http://schemas.microsoft.com/office/drawing/2014/main" id="{DB31F389-EB9D-421F-95D4-1FA90AE9741E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Ελεύθερη σχεδίαση 27">
            <a:extLst>
              <a:ext uri="{FF2B5EF4-FFF2-40B4-BE49-F238E27FC236}">
                <a16:creationId xmlns:a16="http://schemas.microsoft.com/office/drawing/2014/main" id="{14FB742A-10E5-44E3-BCDD-9991960C41B0}"/>
              </a:ext>
            </a:extLst>
          </p:cNvPr>
          <p:cNvSpPr/>
          <p:nvPr/>
        </p:nvSpPr>
        <p:spPr>
          <a:xfrm>
            <a:off x="867946" y="2620394"/>
            <a:ext cx="1887578" cy="516335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3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/>
              <a:t>ΥΠΗΡΕΣΙΑ ΠΡΟΣΤΑΣΙΑΣ ΔΕΔΟΜΕΝΩΝ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srgbClr val="FFFF00"/>
                </a:solidFill>
              </a:rPr>
              <a:t>ΒΑΣΙΛΟΠΟΥΛΟΣ ΒΑΣ.</a:t>
            </a:r>
            <a:endParaRPr lang="en-GB" sz="1100" b="1" dirty="0">
              <a:solidFill>
                <a:srgbClr val="FFFF00"/>
              </a:solidFill>
            </a:endParaRPr>
          </a:p>
        </p:txBody>
      </p: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id="{9953DD39-267E-4710-8D44-4EA9DD886053}"/>
              </a:ext>
            </a:extLst>
          </p:cNvPr>
          <p:cNvCxnSpPr>
            <a:cxnSpLocks/>
          </p:cNvCxnSpPr>
          <p:nvPr/>
        </p:nvCxnSpPr>
        <p:spPr>
          <a:xfrm>
            <a:off x="2768729" y="1066535"/>
            <a:ext cx="1974803" cy="13119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Ευθεία γραμμή σύνδεσης 51">
            <a:extLst>
              <a:ext uri="{FF2B5EF4-FFF2-40B4-BE49-F238E27FC236}">
                <a16:creationId xmlns:a16="http://schemas.microsoft.com/office/drawing/2014/main" id="{A21E4AD8-0514-4AF9-88B6-FE95941C4B0D}"/>
              </a:ext>
            </a:extLst>
          </p:cNvPr>
          <p:cNvCxnSpPr>
            <a:cxnSpLocks/>
          </p:cNvCxnSpPr>
          <p:nvPr/>
        </p:nvCxnSpPr>
        <p:spPr>
          <a:xfrm>
            <a:off x="2786059" y="1650230"/>
            <a:ext cx="1970605" cy="7487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Ευθεία γραμμή σύνδεσης 52">
            <a:extLst>
              <a:ext uri="{FF2B5EF4-FFF2-40B4-BE49-F238E27FC236}">
                <a16:creationId xmlns:a16="http://schemas.microsoft.com/office/drawing/2014/main" id="{3E1A9666-5105-4574-836C-E4E8F280B688}"/>
              </a:ext>
            </a:extLst>
          </p:cNvPr>
          <p:cNvCxnSpPr>
            <a:cxnSpLocks/>
          </p:cNvCxnSpPr>
          <p:nvPr/>
        </p:nvCxnSpPr>
        <p:spPr>
          <a:xfrm>
            <a:off x="2770094" y="2261105"/>
            <a:ext cx="1978243" cy="143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Ευθεία γραμμή σύνδεσης 53">
            <a:extLst>
              <a:ext uri="{FF2B5EF4-FFF2-40B4-BE49-F238E27FC236}">
                <a16:creationId xmlns:a16="http://schemas.microsoft.com/office/drawing/2014/main" id="{95362AD8-9148-42C8-889D-B04D1A35D06C}"/>
              </a:ext>
            </a:extLst>
          </p:cNvPr>
          <p:cNvCxnSpPr>
            <a:cxnSpLocks/>
          </p:cNvCxnSpPr>
          <p:nvPr/>
        </p:nvCxnSpPr>
        <p:spPr>
          <a:xfrm flipV="1">
            <a:off x="2751399" y="2431303"/>
            <a:ext cx="1981593" cy="43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D12E77DB-7265-46CB-8FD7-48FAA1C2A9A2}"/>
              </a:ext>
            </a:extLst>
          </p:cNvPr>
          <p:cNvCxnSpPr>
            <a:cxnSpLocks/>
          </p:cNvCxnSpPr>
          <p:nvPr/>
        </p:nvCxnSpPr>
        <p:spPr>
          <a:xfrm flipV="1">
            <a:off x="2786059" y="2421210"/>
            <a:ext cx="1970605" cy="10537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C89C0CDC-451E-497F-965E-78B01E4CB2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14847" y="157490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Εικόνα 56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218" y="747332"/>
            <a:ext cx="603556" cy="298730"/>
          </a:xfrm>
          <a:prstGeom prst="rect">
            <a:avLst/>
          </a:prstGeom>
        </p:spPr>
      </p:pic>
      <p:pic>
        <p:nvPicPr>
          <p:cNvPr id="59" name="Εικόνα 58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859" y="5695113"/>
            <a:ext cx="603556" cy="298730"/>
          </a:xfrm>
          <a:prstGeom prst="rect">
            <a:avLst/>
          </a:prstGeom>
        </p:spPr>
      </p:pic>
      <p:pic>
        <p:nvPicPr>
          <p:cNvPr id="60" name="Εικόνα 59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43" y="5715748"/>
            <a:ext cx="603556" cy="298730"/>
          </a:xfrm>
          <a:prstGeom prst="rect">
            <a:avLst/>
          </a:prstGeom>
        </p:spPr>
      </p:pic>
      <p:sp>
        <p:nvSpPr>
          <p:cNvPr id="4" name="Ελεύθερη σχεδίαση 27">
            <a:extLst>
              <a:ext uri="{FF2B5EF4-FFF2-40B4-BE49-F238E27FC236}">
                <a16:creationId xmlns:a16="http://schemas.microsoft.com/office/drawing/2014/main" id="{B7B09545-DCAB-85B2-FB36-4AB77CC4F45C}"/>
              </a:ext>
            </a:extLst>
          </p:cNvPr>
          <p:cNvSpPr/>
          <p:nvPr/>
        </p:nvSpPr>
        <p:spPr>
          <a:xfrm>
            <a:off x="898482" y="649748"/>
            <a:ext cx="1887577" cy="630499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3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ΤΟΜΕΑΣ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ΝΟΜΙΚΗΣ ΥΠΗΡΕΣΙΑΣ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ΦΙΛΙΠΠΟΠΟΥΛΟΣ ΚΩΝ.</a:t>
            </a:r>
            <a:endParaRPr lang="en-GB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Ευθεία γραμμή σύνδεσης 86">
            <a:extLst>
              <a:ext uri="{FF2B5EF4-FFF2-40B4-BE49-F238E27FC236}">
                <a16:creationId xmlns:a16="http://schemas.microsoft.com/office/drawing/2014/main" id="{9472992B-E9C6-4E45-B519-57C48F5111A8}"/>
              </a:ext>
            </a:extLst>
          </p:cNvPr>
          <p:cNvCxnSpPr>
            <a:cxnSpLocks/>
          </p:cNvCxnSpPr>
          <p:nvPr/>
        </p:nvCxnSpPr>
        <p:spPr>
          <a:xfrm>
            <a:off x="5839797" y="3386455"/>
            <a:ext cx="0" cy="17262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grpSp>
        <p:nvGrpSpPr>
          <p:cNvPr id="51" name="Ομάδα 50"/>
          <p:cNvGrpSpPr/>
          <p:nvPr/>
        </p:nvGrpSpPr>
        <p:grpSpPr>
          <a:xfrm>
            <a:off x="1287069" y="257998"/>
            <a:ext cx="9082227" cy="3132393"/>
            <a:chOff x="529980" y="-130319"/>
            <a:chExt cx="6610425" cy="3132393"/>
          </a:xfrm>
        </p:grpSpPr>
        <p:sp>
          <p:nvSpPr>
            <p:cNvPr id="22" name="Ελεύθερη σχεδίαση 21"/>
            <p:cNvSpPr/>
            <p:nvPr/>
          </p:nvSpPr>
          <p:spPr>
            <a:xfrm>
              <a:off x="2650933" y="-130319"/>
              <a:ext cx="2472512" cy="741799"/>
            </a:xfrm>
            <a:custGeom>
              <a:avLst/>
              <a:gdLst>
                <a:gd name="connsiteX0" fmla="*/ 0 w 1882018"/>
                <a:gd name="connsiteY0" fmla="*/ 0 h 741799"/>
                <a:gd name="connsiteX1" fmla="*/ 1882018 w 1882018"/>
                <a:gd name="connsiteY1" fmla="*/ 0 h 741799"/>
                <a:gd name="connsiteX2" fmla="*/ 1882018 w 1882018"/>
                <a:gd name="connsiteY2" fmla="*/ 741799 h 741799"/>
                <a:gd name="connsiteX3" fmla="*/ 0 w 1882018"/>
                <a:gd name="connsiteY3" fmla="*/ 741799 h 741799"/>
                <a:gd name="connsiteX4" fmla="*/ 0 w 1882018"/>
                <a:gd name="connsiteY4" fmla="*/ 0 h 74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018" h="741799">
                  <a:moveTo>
                    <a:pt x="0" y="0"/>
                  </a:moveTo>
                  <a:lnTo>
                    <a:pt x="1882018" y="0"/>
                  </a:lnTo>
                  <a:lnTo>
                    <a:pt x="1882018" y="741799"/>
                  </a:lnTo>
                  <a:lnTo>
                    <a:pt x="0" y="741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/>
                <a:t>ΔΙΕΥΘΥΝΟΥΣΑ ΣΥΜΒΟΥΛΟΣ (Υπηρεσίες Διευθύνουσας)</a:t>
              </a:r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529980" y="2341212"/>
              <a:ext cx="1056439" cy="660862"/>
            </a:xfrm>
            <a:custGeom>
              <a:avLst/>
              <a:gdLst>
                <a:gd name="connsiteX0" fmla="*/ 0 w 1256935"/>
                <a:gd name="connsiteY0" fmla="*/ 0 h 677779"/>
                <a:gd name="connsiteX1" fmla="*/ 1256935 w 1256935"/>
                <a:gd name="connsiteY1" fmla="*/ 0 h 677779"/>
                <a:gd name="connsiteX2" fmla="*/ 1256935 w 1256935"/>
                <a:gd name="connsiteY2" fmla="*/ 677779 h 677779"/>
                <a:gd name="connsiteX3" fmla="*/ 0 w 1256935"/>
                <a:gd name="connsiteY3" fmla="*/ 677779 h 677779"/>
                <a:gd name="connsiteX4" fmla="*/ 0 w 1256935"/>
                <a:gd name="connsiteY4" fmla="*/ 0 h 6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35" h="677779">
                  <a:moveTo>
                    <a:pt x="0" y="0"/>
                  </a:moveTo>
                  <a:lnTo>
                    <a:pt x="1256935" y="0"/>
                  </a:lnTo>
                  <a:lnTo>
                    <a:pt x="1256935" y="677779"/>
                  </a:lnTo>
                  <a:lnTo>
                    <a:pt x="0" y="67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192">
                <a:alpha val="63000"/>
              </a:srgb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/>
                <a:t>ΤΟΜΕΑΣ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/>
                <a:t>ΝΟΜΙΚΗΣ ΥΠΗΡΕΣΙΑΣ</a:t>
              </a:r>
              <a:endParaRPr lang="el-GR" sz="1000" b="1" dirty="0">
                <a:solidFill>
                  <a:srgbClr val="FFFF00"/>
                </a:solidFill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</a:rPr>
                <a:t>ΦΙΛΙΠΠΟΠΟΥΛΟΣ Κ.</a:t>
              </a:r>
              <a:endParaRPr lang="el-GR" sz="1000" b="1" dirty="0"/>
            </a:p>
          </p:txBody>
        </p:sp>
        <p:sp>
          <p:nvSpPr>
            <p:cNvPr id="38" name="Ελεύθερη σχεδίαση 37"/>
            <p:cNvSpPr/>
            <p:nvPr/>
          </p:nvSpPr>
          <p:spPr>
            <a:xfrm>
              <a:off x="5440105" y="517905"/>
              <a:ext cx="1154097" cy="573104"/>
            </a:xfrm>
            <a:custGeom>
              <a:avLst/>
              <a:gdLst>
                <a:gd name="connsiteX0" fmla="*/ 0 w 1741866"/>
                <a:gd name="connsiteY0" fmla="*/ 0 h 573104"/>
                <a:gd name="connsiteX1" fmla="*/ 1741866 w 1741866"/>
                <a:gd name="connsiteY1" fmla="*/ 0 h 573104"/>
                <a:gd name="connsiteX2" fmla="*/ 1741866 w 1741866"/>
                <a:gd name="connsiteY2" fmla="*/ 573104 h 573104"/>
                <a:gd name="connsiteX3" fmla="*/ 0 w 1741866"/>
                <a:gd name="connsiteY3" fmla="*/ 573104 h 573104"/>
                <a:gd name="connsiteX4" fmla="*/ 0 w 1741866"/>
                <a:gd name="connsiteY4" fmla="*/ 0 h 57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866" h="573104">
                  <a:moveTo>
                    <a:pt x="0" y="0"/>
                  </a:moveTo>
                  <a:lnTo>
                    <a:pt x="1741866" y="0"/>
                  </a:lnTo>
                  <a:lnTo>
                    <a:pt x="1741866" y="573104"/>
                  </a:lnTo>
                  <a:lnTo>
                    <a:pt x="0" y="57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3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l-GR" sz="1050" b="1" dirty="0">
                  <a:solidFill>
                    <a:srgbClr val="002B82"/>
                  </a:solidFill>
                </a:rPr>
                <a:t>Γραφείο Διευθύνοντος Συμβούλου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l-GR" sz="1050" b="1" dirty="0">
                  <a:solidFill>
                    <a:srgbClr val="FF0000"/>
                  </a:solidFill>
                </a:rPr>
                <a:t>ΤΖΟΒΕΝΟΥ ΑΝ.</a:t>
              </a:r>
              <a:endParaRPr lang="en-GB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Ελεύθερη σχεδίαση 22"/>
            <p:cNvSpPr/>
            <p:nvPr/>
          </p:nvSpPr>
          <p:spPr>
            <a:xfrm>
              <a:off x="3292910" y="2341212"/>
              <a:ext cx="1056439" cy="660862"/>
            </a:xfrm>
            <a:custGeom>
              <a:avLst/>
              <a:gdLst>
                <a:gd name="connsiteX0" fmla="*/ 0 w 1256935"/>
                <a:gd name="connsiteY0" fmla="*/ 0 h 677779"/>
                <a:gd name="connsiteX1" fmla="*/ 1256935 w 1256935"/>
                <a:gd name="connsiteY1" fmla="*/ 0 h 677779"/>
                <a:gd name="connsiteX2" fmla="*/ 1256935 w 1256935"/>
                <a:gd name="connsiteY2" fmla="*/ 677779 h 677779"/>
                <a:gd name="connsiteX3" fmla="*/ 0 w 1256935"/>
                <a:gd name="connsiteY3" fmla="*/ 677779 h 677779"/>
                <a:gd name="connsiteX4" fmla="*/ 0 w 1256935"/>
                <a:gd name="connsiteY4" fmla="*/ 0 h 6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35" h="677779">
                  <a:moveTo>
                    <a:pt x="0" y="0"/>
                  </a:moveTo>
                  <a:lnTo>
                    <a:pt x="1256935" y="0"/>
                  </a:lnTo>
                  <a:lnTo>
                    <a:pt x="1256935" y="677779"/>
                  </a:lnTo>
                  <a:lnTo>
                    <a:pt x="0" y="67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192">
                <a:alpha val="63000"/>
              </a:srgb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/>
                <a:t>ΔΙΕΥΘΥΝΣΗ ΕΤΑΙΡΙΚΗΣ ΕΠΙΚΟΙΝΩΝΙΑΣ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</a:rPr>
                <a:t>ΧΕΙΡΑΚΗ ΘΕΟΔΩΡΑ</a:t>
              </a:r>
              <a:endParaRPr lang="en-GB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Ελεύθερη σχεδίαση 26"/>
            <p:cNvSpPr/>
            <p:nvPr/>
          </p:nvSpPr>
          <p:spPr>
            <a:xfrm>
              <a:off x="1356278" y="1099974"/>
              <a:ext cx="1005881" cy="575202"/>
            </a:xfrm>
            <a:custGeom>
              <a:avLst/>
              <a:gdLst>
                <a:gd name="connsiteX0" fmla="*/ 0 w 1256935"/>
                <a:gd name="connsiteY0" fmla="*/ 0 h 677779"/>
                <a:gd name="connsiteX1" fmla="*/ 1256935 w 1256935"/>
                <a:gd name="connsiteY1" fmla="*/ 0 h 677779"/>
                <a:gd name="connsiteX2" fmla="*/ 1256935 w 1256935"/>
                <a:gd name="connsiteY2" fmla="*/ 677779 h 677779"/>
                <a:gd name="connsiteX3" fmla="*/ 0 w 1256935"/>
                <a:gd name="connsiteY3" fmla="*/ 677779 h 677779"/>
                <a:gd name="connsiteX4" fmla="*/ 0 w 1256935"/>
                <a:gd name="connsiteY4" fmla="*/ 0 h 6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35" h="677779">
                  <a:moveTo>
                    <a:pt x="0" y="0"/>
                  </a:moveTo>
                  <a:lnTo>
                    <a:pt x="1256935" y="0"/>
                  </a:lnTo>
                  <a:lnTo>
                    <a:pt x="1256935" y="677779"/>
                  </a:lnTo>
                  <a:lnTo>
                    <a:pt x="0" y="67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3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l-GR" sz="1050" b="1" dirty="0">
                  <a:solidFill>
                    <a:srgbClr val="002B82"/>
                  </a:solidFill>
                </a:rPr>
                <a:t>ΥΠΗΡΕΣΙΑ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l-GR" sz="1050" b="1" dirty="0">
                  <a:solidFill>
                    <a:srgbClr val="002B82"/>
                  </a:solidFill>
                </a:rPr>
                <a:t>ΣΤΡΑΤΗΓΙΚΟΥ ΣΧΕΔΙΑΣΜΟΥ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l-GR" sz="1050" b="1" dirty="0">
                  <a:solidFill>
                    <a:srgbClr val="FF0000"/>
                  </a:solidFill>
                </a:rPr>
                <a:t>……………….……</a:t>
              </a:r>
              <a:endParaRPr lang="en-GB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Ελεύθερη σχεδίαση 27"/>
            <p:cNvSpPr/>
            <p:nvPr/>
          </p:nvSpPr>
          <p:spPr>
            <a:xfrm>
              <a:off x="6040602" y="2324356"/>
              <a:ext cx="1099803" cy="669845"/>
            </a:xfrm>
            <a:custGeom>
              <a:avLst/>
              <a:gdLst>
                <a:gd name="connsiteX0" fmla="*/ 0 w 1256935"/>
                <a:gd name="connsiteY0" fmla="*/ 0 h 677779"/>
                <a:gd name="connsiteX1" fmla="*/ 1256935 w 1256935"/>
                <a:gd name="connsiteY1" fmla="*/ 0 h 677779"/>
                <a:gd name="connsiteX2" fmla="*/ 1256935 w 1256935"/>
                <a:gd name="connsiteY2" fmla="*/ 677779 h 677779"/>
                <a:gd name="connsiteX3" fmla="*/ 0 w 1256935"/>
                <a:gd name="connsiteY3" fmla="*/ 677779 h 677779"/>
                <a:gd name="connsiteX4" fmla="*/ 0 w 1256935"/>
                <a:gd name="connsiteY4" fmla="*/ 0 h 6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35" h="677779">
                  <a:moveTo>
                    <a:pt x="0" y="0"/>
                  </a:moveTo>
                  <a:lnTo>
                    <a:pt x="1256935" y="0"/>
                  </a:lnTo>
                  <a:lnTo>
                    <a:pt x="1256935" y="677779"/>
                  </a:lnTo>
                  <a:lnTo>
                    <a:pt x="0" y="67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192">
                <a:alpha val="63000"/>
              </a:srgb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/>
                <a:t>ΔΙΕΥΘΥΝΣΗ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/>
                <a:t>ΑΡΧΕΙΟΥ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000" b="1" dirty="0">
                  <a:solidFill>
                    <a:srgbClr val="FFFF00"/>
                  </a:solidFill>
                </a:rPr>
                <a:t>ΑΛΕΞΟΠΟΥΛΟΣ ΒΑΣ.</a:t>
              </a:r>
              <a:endParaRPr lang="en-GB" sz="10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9" name="Ευθεία γραμμή σύνδεσης 58"/>
          <p:cNvCxnSpPr>
            <a:cxnSpLocks/>
          </p:cNvCxnSpPr>
          <p:nvPr/>
        </p:nvCxnSpPr>
        <p:spPr>
          <a:xfrm flipH="1">
            <a:off x="5818152" y="998730"/>
            <a:ext cx="1" cy="173079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0" name="Ευθεία γραμμή σύνδεσης 59"/>
          <p:cNvCxnSpPr>
            <a:cxnSpLocks/>
          </p:cNvCxnSpPr>
          <p:nvPr/>
        </p:nvCxnSpPr>
        <p:spPr>
          <a:xfrm flipV="1">
            <a:off x="2007467" y="2518643"/>
            <a:ext cx="7623037" cy="512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4" name="Ευθεία γραμμή σύνδεσης 63">
            <a:extLst>
              <a:ext uri="{FF2B5EF4-FFF2-40B4-BE49-F238E27FC236}">
                <a16:creationId xmlns:a16="http://schemas.microsoft.com/office/drawing/2014/main" id="{150F178B-5C18-4310-A8E4-413883CDDD0E}"/>
              </a:ext>
            </a:extLst>
          </p:cNvPr>
          <p:cNvCxnSpPr>
            <a:cxnSpLocks/>
          </p:cNvCxnSpPr>
          <p:nvPr/>
        </p:nvCxnSpPr>
        <p:spPr>
          <a:xfrm flipH="1">
            <a:off x="2007467" y="2528343"/>
            <a:ext cx="4136" cy="221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3" name="Ελεύθερη σχεδίαση 52">
            <a:extLst>
              <a:ext uri="{FF2B5EF4-FFF2-40B4-BE49-F238E27FC236}">
                <a16:creationId xmlns:a16="http://schemas.microsoft.com/office/drawing/2014/main" id="{CD6D0098-7173-4DA3-A811-23A96ADC4232}"/>
              </a:ext>
            </a:extLst>
          </p:cNvPr>
          <p:cNvSpPr/>
          <p:nvPr/>
        </p:nvSpPr>
        <p:spPr>
          <a:xfrm>
            <a:off x="5217020" y="3559082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Δημοσίων Σχέσεων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……………….</a:t>
            </a:r>
          </a:p>
        </p:txBody>
      </p:sp>
      <p:sp>
        <p:nvSpPr>
          <p:cNvPr id="85" name="Ελεύθερη σχεδίαση 52">
            <a:extLst>
              <a:ext uri="{FF2B5EF4-FFF2-40B4-BE49-F238E27FC236}">
                <a16:creationId xmlns:a16="http://schemas.microsoft.com/office/drawing/2014/main" id="{04A3CB70-1A15-4907-85BE-A7E88E1BEBA0}"/>
              </a:ext>
            </a:extLst>
          </p:cNvPr>
          <p:cNvSpPr/>
          <p:nvPr/>
        </p:nvSpPr>
        <p:spPr>
          <a:xfrm>
            <a:off x="5210090" y="4303776"/>
            <a:ext cx="1182001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Γραφείου Τύπου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ΓΑΛΑΝΟΠΟΥΛΟΣ Α.</a:t>
            </a:r>
            <a:endParaRPr lang="en-GB" sz="900" b="1" dirty="0">
              <a:solidFill>
                <a:srgbClr val="006666"/>
              </a:solidFill>
            </a:endParaRPr>
          </a:p>
        </p:txBody>
      </p: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5D34CA1B-D40C-4AA6-8298-403BF46B40BB}"/>
              </a:ext>
            </a:extLst>
          </p:cNvPr>
          <p:cNvCxnSpPr>
            <a:cxnSpLocks/>
          </p:cNvCxnSpPr>
          <p:nvPr/>
        </p:nvCxnSpPr>
        <p:spPr>
          <a:xfrm>
            <a:off x="5839797" y="4198916"/>
            <a:ext cx="0" cy="961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9" name="Ελεύθερη σχεδίαση 52">
            <a:extLst>
              <a:ext uri="{FF2B5EF4-FFF2-40B4-BE49-F238E27FC236}">
                <a16:creationId xmlns:a16="http://schemas.microsoft.com/office/drawing/2014/main" id="{A7E7E40A-C82B-49F2-B55E-055314C73A0C}"/>
              </a:ext>
            </a:extLst>
          </p:cNvPr>
          <p:cNvSpPr/>
          <p:nvPr/>
        </p:nvSpPr>
        <p:spPr>
          <a:xfrm>
            <a:off x="5210090" y="5039763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Διεθνών Σχέσεων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………………</a:t>
            </a:r>
            <a:endParaRPr lang="en-GB" sz="1050" b="1" dirty="0">
              <a:solidFill>
                <a:srgbClr val="002B82"/>
              </a:solidFill>
            </a:endParaRPr>
          </a:p>
        </p:txBody>
      </p:sp>
      <p:sp>
        <p:nvSpPr>
          <p:cNvPr id="90" name="Ελεύθερη σχεδίαση 52">
            <a:extLst>
              <a:ext uri="{FF2B5EF4-FFF2-40B4-BE49-F238E27FC236}">
                <a16:creationId xmlns:a16="http://schemas.microsoft.com/office/drawing/2014/main" id="{C98DE75D-31B7-4C19-A0EE-5F01BE156F2E}"/>
              </a:ext>
            </a:extLst>
          </p:cNvPr>
          <p:cNvSpPr/>
          <p:nvPr/>
        </p:nvSpPr>
        <p:spPr>
          <a:xfrm>
            <a:off x="5197773" y="5792264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ΕΚΕ &amp; ΚΕΕΠ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ΠΑΝΤΖΟΓΛΟΥ Κ.</a:t>
            </a:r>
          </a:p>
        </p:txBody>
      </p:sp>
      <p:cxnSp>
        <p:nvCxnSpPr>
          <p:cNvPr id="91" name="Ευθεία γραμμή σύνδεσης 90">
            <a:extLst>
              <a:ext uri="{FF2B5EF4-FFF2-40B4-BE49-F238E27FC236}">
                <a16:creationId xmlns:a16="http://schemas.microsoft.com/office/drawing/2014/main" id="{AC0A9B03-7FB2-4C14-A802-F4A386E13369}"/>
              </a:ext>
            </a:extLst>
          </p:cNvPr>
          <p:cNvCxnSpPr>
            <a:cxnSpLocks/>
          </p:cNvCxnSpPr>
          <p:nvPr/>
        </p:nvCxnSpPr>
        <p:spPr>
          <a:xfrm>
            <a:off x="5839797" y="4938850"/>
            <a:ext cx="0" cy="10091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2" name="Ευθεία γραμμή σύνδεσης 91">
            <a:extLst>
              <a:ext uri="{FF2B5EF4-FFF2-40B4-BE49-F238E27FC236}">
                <a16:creationId xmlns:a16="http://schemas.microsoft.com/office/drawing/2014/main" id="{44A93578-3F2D-4C3A-A898-CAB588357853}"/>
              </a:ext>
            </a:extLst>
          </p:cNvPr>
          <p:cNvCxnSpPr>
            <a:cxnSpLocks/>
          </p:cNvCxnSpPr>
          <p:nvPr/>
        </p:nvCxnSpPr>
        <p:spPr>
          <a:xfrm flipV="1">
            <a:off x="5846727" y="5683544"/>
            <a:ext cx="0" cy="10872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6" name="Ευθεία γραμμή σύνδεσης 95">
            <a:extLst>
              <a:ext uri="{FF2B5EF4-FFF2-40B4-BE49-F238E27FC236}">
                <a16:creationId xmlns:a16="http://schemas.microsoft.com/office/drawing/2014/main" id="{806F1FAC-A105-4D62-9068-A40429EFC89D}"/>
              </a:ext>
            </a:extLst>
          </p:cNvPr>
          <p:cNvCxnSpPr>
            <a:cxnSpLocks/>
          </p:cNvCxnSpPr>
          <p:nvPr/>
        </p:nvCxnSpPr>
        <p:spPr>
          <a:xfrm>
            <a:off x="6963354" y="998730"/>
            <a:ext cx="0" cy="31068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00" name="Ελεύθερη σχεδίαση 52">
            <a:extLst>
              <a:ext uri="{FF2B5EF4-FFF2-40B4-BE49-F238E27FC236}">
                <a16:creationId xmlns:a16="http://schemas.microsoft.com/office/drawing/2014/main" id="{DCD28C7A-B1AB-46EC-A530-F560ED59BDE0}"/>
              </a:ext>
            </a:extLst>
          </p:cNvPr>
          <p:cNvSpPr/>
          <p:nvPr/>
        </p:nvSpPr>
        <p:spPr>
          <a:xfrm>
            <a:off x="9064501" y="3559082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Αποκατάστασης Ψηφιοποίησης &amp; Τεκμηρίωσης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ΖΕΡΒΟΥ Δ.</a:t>
            </a:r>
          </a:p>
        </p:txBody>
      </p:sp>
      <p:sp>
        <p:nvSpPr>
          <p:cNvPr id="101" name="Ελεύθερη σχεδίαση 52">
            <a:extLst>
              <a:ext uri="{FF2B5EF4-FFF2-40B4-BE49-F238E27FC236}">
                <a16:creationId xmlns:a16="http://schemas.microsoft.com/office/drawing/2014/main" id="{88FE1E3D-ACCA-4B9F-B74A-BC306652F21E}"/>
              </a:ext>
            </a:extLst>
          </p:cNvPr>
          <p:cNvSpPr/>
          <p:nvPr/>
        </p:nvSpPr>
        <p:spPr>
          <a:xfrm>
            <a:off x="9057571" y="4306768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Διαχείρισης Αρχείων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ΚΟΥΤΣΟΔΟΝΤΗ ΑΝΤ.</a:t>
            </a:r>
          </a:p>
        </p:txBody>
      </p:sp>
      <p:sp>
        <p:nvSpPr>
          <p:cNvPr id="102" name="Ελεύθερη σχεδίαση 52">
            <a:extLst>
              <a:ext uri="{FF2B5EF4-FFF2-40B4-BE49-F238E27FC236}">
                <a16:creationId xmlns:a16="http://schemas.microsoft.com/office/drawing/2014/main" id="{5A971186-C958-4A12-BA96-AD91C9436BAE}"/>
              </a:ext>
            </a:extLst>
          </p:cNvPr>
          <p:cNvSpPr/>
          <p:nvPr/>
        </p:nvSpPr>
        <p:spPr>
          <a:xfrm>
            <a:off x="9001305" y="5035404"/>
            <a:ext cx="1202264" cy="643781"/>
          </a:xfrm>
          <a:custGeom>
            <a:avLst/>
            <a:gdLst>
              <a:gd name="connsiteX0" fmla="*/ 0 w 964741"/>
              <a:gd name="connsiteY0" fmla="*/ 0 h 643781"/>
              <a:gd name="connsiteX1" fmla="*/ 964741 w 964741"/>
              <a:gd name="connsiteY1" fmla="*/ 0 h 643781"/>
              <a:gd name="connsiteX2" fmla="*/ 964741 w 964741"/>
              <a:gd name="connsiteY2" fmla="*/ 643781 h 643781"/>
              <a:gd name="connsiteX3" fmla="*/ 0 w 964741"/>
              <a:gd name="connsiteY3" fmla="*/ 643781 h 643781"/>
              <a:gd name="connsiteX4" fmla="*/ 0 w 964741"/>
              <a:gd name="connsiteY4" fmla="*/ 0 h 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41" h="643781">
                <a:moveTo>
                  <a:pt x="0" y="0"/>
                </a:moveTo>
                <a:lnTo>
                  <a:pt x="964741" y="0"/>
                </a:lnTo>
                <a:lnTo>
                  <a:pt x="964741" y="643781"/>
                </a:lnTo>
                <a:lnTo>
                  <a:pt x="0" y="6437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Τεχνικού Ελέγχου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chemeClr val="accent4">
                    <a:lumMod val="75000"/>
                  </a:schemeClr>
                </a:solidFill>
              </a:rPr>
              <a:t>ΠΑΠΑΛΕΒΙΖΟΠΟΥΛΟΣ</a:t>
            </a:r>
          </a:p>
        </p:txBody>
      </p:sp>
      <p:sp>
        <p:nvSpPr>
          <p:cNvPr id="40" name="Θέση ημερομηνίας 39">
            <a:extLst>
              <a:ext uri="{FF2B5EF4-FFF2-40B4-BE49-F238E27FC236}">
                <a16:creationId xmlns:a16="http://schemas.microsoft.com/office/drawing/2014/main" id="{1779D549-8D5B-447E-A750-B8E1B27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1151" y="6628801"/>
            <a:ext cx="2743200" cy="365125"/>
          </a:xfrm>
        </p:spPr>
        <p:txBody>
          <a:bodyPr/>
          <a:lstStyle/>
          <a:p>
            <a:fld id="{0A9AFDFA-881F-4C2F-B88D-C9E7D6883A2C}" type="datetime4">
              <a:rPr lang="el-GR" i="1" smtClean="0"/>
              <a:t>14 Σεπτεμβρίου 2024</a:t>
            </a:fld>
            <a:endParaRPr lang="en-GB" i="1"/>
          </a:p>
        </p:txBody>
      </p: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5C362575-3F54-4939-B197-8A2C450E9EFB}"/>
              </a:ext>
            </a:extLst>
          </p:cNvPr>
          <p:cNvCxnSpPr>
            <a:cxnSpLocks/>
          </p:cNvCxnSpPr>
          <p:nvPr/>
        </p:nvCxnSpPr>
        <p:spPr>
          <a:xfrm flipH="1">
            <a:off x="9630504" y="2540009"/>
            <a:ext cx="1" cy="1726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id="{9F16153B-30C3-4710-9038-145390A0CEA5}"/>
              </a:ext>
            </a:extLst>
          </p:cNvPr>
          <p:cNvCxnSpPr>
            <a:cxnSpLocks/>
          </p:cNvCxnSpPr>
          <p:nvPr/>
        </p:nvCxnSpPr>
        <p:spPr>
          <a:xfrm flipH="1">
            <a:off x="6963354" y="1304332"/>
            <a:ext cx="108222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5" name="Ευθεία γραμμή σύνδεσης 54">
            <a:extLst>
              <a:ext uri="{FF2B5EF4-FFF2-40B4-BE49-F238E27FC236}">
                <a16:creationId xmlns:a16="http://schemas.microsoft.com/office/drawing/2014/main" id="{88D41609-E51D-41CC-B98A-B638A55EBF8F}"/>
              </a:ext>
            </a:extLst>
          </p:cNvPr>
          <p:cNvCxnSpPr>
            <a:cxnSpLocks/>
          </p:cNvCxnSpPr>
          <p:nvPr/>
        </p:nvCxnSpPr>
        <p:spPr>
          <a:xfrm flipH="1">
            <a:off x="1559859" y="654658"/>
            <a:ext cx="2646580" cy="8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8" name="Ευθεία γραμμή σύνδεσης 57">
            <a:extLst>
              <a:ext uri="{FF2B5EF4-FFF2-40B4-BE49-F238E27FC236}">
                <a16:creationId xmlns:a16="http://schemas.microsoft.com/office/drawing/2014/main" id="{DB86DB31-081D-4EE5-95C0-43D08A894AF6}"/>
              </a:ext>
            </a:extLst>
          </p:cNvPr>
          <p:cNvCxnSpPr>
            <a:cxnSpLocks/>
          </p:cNvCxnSpPr>
          <p:nvPr/>
        </p:nvCxnSpPr>
        <p:spPr>
          <a:xfrm>
            <a:off x="1559860" y="663623"/>
            <a:ext cx="0" cy="82643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7" name="Ευθεία γραμμή σύνδεσης 66">
            <a:extLst>
              <a:ext uri="{FF2B5EF4-FFF2-40B4-BE49-F238E27FC236}">
                <a16:creationId xmlns:a16="http://schemas.microsoft.com/office/drawing/2014/main" id="{BD52AD1D-C0E6-427B-9B75-D87AF303AAA8}"/>
              </a:ext>
            </a:extLst>
          </p:cNvPr>
          <p:cNvCxnSpPr>
            <a:cxnSpLocks/>
          </p:cNvCxnSpPr>
          <p:nvPr/>
        </p:nvCxnSpPr>
        <p:spPr>
          <a:xfrm flipH="1">
            <a:off x="9640879" y="3397622"/>
            <a:ext cx="1" cy="1726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8" name="Ευθεία γραμμή σύνδεσης 67">
            <a:extLst>
              <a:ext uri="{FF2B5EF4-FFF2-40B4-BE49-F238E27FC236}">
                <a16:creationId xmlns:a16="http://schemas.microsoft.com/office/drawing/2014/main" id="{B3F08F07-F2D4-4F0B-9CC5-520F2DD19F55}"/>
              </a:ext>
            </a:extLst>
          </p:cNvPr>
          <p:cNvCxnSpPr>
            <a:cxnSpLocks/>
          </p:cNvCxnSpPr>
          <p:nvPr/>
        </p:nvCxnSpPr>
        <p:spPr>
          <a:xfrm flipH="1">
            <a:off x="9630504" y="4218261"/>
            <a:ext cx="1" cy="8850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0" name="Ευθεία γραμμή σύνδεσης 69">
            <a:extLst>
              <a:ext uri="{FF2B5EF4-FFF2-40B4-BE49-F238E27FC236}">
                <a16:creationId xmlns:a16="http://schemas.microsoft.com/office/drawing/2014/main" id="{A8E9FCEA-7D8B-4EAF-BB66-8DCB1A6E1CBB}"/>
              </a:ext>
            </a:extLst>
          </p:cNvPr>
          <p:cNvCxnSpPr>
            <a:cxnSpLocks/>
          </p:cNvCxnSpPr>
          <p:nvPr/>
        </p:nvCxnSpPr>
        <p:spPr>
          <a:xfrm flipH="1">
            <a:off x="9630504" y="4949707"/>
            <a:ext cx="1" cy="8569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5" name="Μισό πλαίσιο 34">
            <a:extLst>
              <a:ext uri="{FF2B5EF4-FFF2-40B4-BE49-F238E27FC236}">
                <a16:creationId xmlns:a16="http://schemas.microsoft.com/office/drawing/2014/main" id="{C153774C-B9A9-41D7-A345-A5B903BB8D3F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Ελεύθερη σχεδίαση 26">
            <a:extLst>
              <a:ext uri="{FF2B5EF4-FFF2-40B4-BE49-F238E27FC236}">
                <a16:creationId xmlns:a16="http://schemas.microsoft.com/office/drawing/2014/main" id="{9B9BC303-621B-407C-BA56-F2171CA850C5}"/>
              </a:ext>
            </a:extLst>
          </p:cNvPr>
          <p:cNvSpPr/>
          <p:nvPr/>
        </p:nvSpPr>
        <p:spPr>
          <a:xfrm>
            <a:off x="929497" y="1488291"/>
            <a:ext cx="1260723" cy="579059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ΥΠΗΡΕΣΙΑ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ΠΡΟΣΤΑΣΙΑΣ ΔΕΔΟΜΕΝΩΝ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FF0000"/>
                </a:solidFill>
              </a:rPr>
              <a:t>ΒΑΣΙΛΟΠΟΥΛΟΣ Β.</a:t>
            </a:r>
            <a:endParaRPr lang="en-GB" sz="1050" b="1" dirty="0">
              <a:solidFill>
                <a:srgbClr val="FF0000"/>
              </a:solidFill>
            </a:endParaRPr>
          </a:p>
        </p:txBody>
      </p: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A426BDAA-6FD3-4533-A6B7-295D59AC2168}"/>
              </a:ext>
            </a:extLst>
          </p:cNvPr>
          <p:cNvCxnSpPr>
            <a:cxnSpLocks/>
          </p:cNvCxnSpPr>
          <p:nvPr/>
        </p:nvCxnSpPr>
        <p:spPr>
          <a:xfrm>
            <a:off x="3136810" y="663623"/>
            <a:ext cx="0" cy="81570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9" name="Ελεύθερη σχεδίαση 27">
            <a:extLst>
              <a:ext uri="{FF2B5EF4-FFF2-40B4-BE49-F238E27FC236}">
                <a16:creationId xmlns:a16="http://schemas.microsoft.com/office/drawing/2014/main" id="{E7DBAE57-3853-4947-B5F4-A3EA9FA0F347}"/>
              </a:ext>
            </a:extLst>
          </p:cNvPr>
          <p:cNvSpPr>
            <a:spLocks noChangeAspect="1"/>
          </p:cNvSpPr>
          <p:nvPr/>
        </p:nvSpPr>
        <p:spPr>
          <a:xfrm>
            <a:off x="632303" y="3789213"/>
            <a:ext cx="1107484" cy="1032181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Εμπορικού Δικαίου &amp; Δικαίου Πνευματικής Ιδιοκτησίας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900" b="1" kern="0" dirty="0">
                <a:solidFill>
                  <a:srgbClr val="FFFF00"/>
                </a:solidFill>
              </a:rPr>
              <a:t>ΤΣΟΥΚΑ ΜΑΡΙΑ-ΜΑΓΔ</a:t>
            </a:r>
            <a:r>
              <a:rPr lang="el-GR" sz="900" b="1" kern="0" dirty="0">
                <a:solidFill>
                  <a:srgbClr val="FFFF00"/>
                </a:solidFill>
                <a:latin typeface="Century Schoolbook" panose="02040604050505020304" pitchFamily="18" charset="0"/>
              </a:rPr>
              <a:t>ΑΛΗΝΗ</a:t>
            </a:r>
          </a:p>
        </p:txBody>
      </p:sp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3C5484A9-6F58-4774-9289-2B3D9CCC493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14847" y="157490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8FF4E7FF-D05A-46C9-B928-BEB244D33AE3}"/>
              </a:ext>
            </a:extLst>
          </p:cNvPr>
          <p:cNvCxnSpPr>
            <a:cxnSpLocks/>
          </p:cNvCxnSpPr>
          <p:nvPr/>
        </p:nvCxnSpPr>
        <p:spPr>
          <a:xfrm flipH="1">
            <a:off x="1080097" y="3389588"/>
            <a:ext cx="925845" cy="39962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8" name="Ευθεία γραμμή σύνδεσης 47"/>
          <p:cNvCxnSpPr>
            <a:cxnSpLocks/>
          </p:cNvCxnSpPr>
          <p:nvPr/>
        </p:nvCxnSpPr>
        <p:spPr>
          <a:xfrm>
            <a:off x="8247959" y="2982568"/>
            <a:ext cx="61029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50" name="Ευθεία γραμμή σύνδεσης 49"/>
          <p:cNvCxnSpPr>
            <a:cxnSpLocks/>
          </p:cNvCxnSpPr>
          <p:nvPr/>
        </p:nvCxnSpPr>
        <p:spPr>
          <a:xfrm flipH="1">
            <a:off x="8241029" y="2961471"/>
            <a:ext cx="15595" cy="331097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53" name="Ευθεία γραμμή σύνδεσης 52"/>
          <p:cNvCxnSpPr>
            <a:cxnSpLocks/>
          </p:cNvCxnSpPr>
          <p:nvPr/>
        </p:nvCxnSpPr>
        <p:spPr>
          <a:xfrm flipH="1">
            <a:off x="8232364" y="6340207"/>
            <a:ext cx="883043" cy="305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17" name="Ορθογώνιο 16"/>
          <p:cNvSpPr/>
          <p:nvPr/>
        </p:nvSpPr>
        <p:spPr>
          <a:xfrm>
            <a:off x="8835579" y="5996224"/>
            <a:ext cx="1533717" cy="6072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solidFill>
                  <a:schemeClr val="bg1"/>
                </a:solidFill>
              </a:rPr>
              <a:t>Υ.Δ.Ε.</a:t>
            </a:r>
          </a:p>
          <a:p>
            <a:pPr algn="ctr"/>
            <a:r>
              <a:rPr lang="el-GR" sz="1000" dirty="0" err="1">
                <a:solidFill>
                  <a:schemeClr val="bg1"/>
                </a:solidFill>
              </a:rPr>
              <a:t>Ψηφιοποίηση</a:t>
            </a:r>
            <a:r>
              <a:rPr lang="el-GR" sz="1000" dirty="0">
                <a:solidFill>
                  <a:schemeClr val="bg1"/>
                </a:solidFill>
              </a:rPr>
              <a:t> Αρχείου</a:t>
            </a:r>
          </a:p>
          <a:p>
            <a:pPr algn="ctr"/>
            <a:r>
              <a:rPr lang="el-GR" sz="1000" b="1" dirty="0">
                <a:solidFill>
                  <a:srgbClr val="FF0000"/>
                </a:solidFill>
              </a:rPr>
              <a:t>ΛΟΥΚΑΚΗΣ ΑΝΔΡΕΑΣ </a:t>
            </a:r>
          </a:p>
        </p:txBody>
      </p:sp>
      <p:pic>
        <p:nvPicPr>
          <p:cNvPr id="62" name="Εικόνα 61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091" y="4537308"/>
            <a:ext cx="603556" cy="298730"/>
          </a:xfrm>
          <a:prstGeom prst="rect">
            <a:avLst/>
          </a:prstGeom>
        </p:spPr>
      </p:pic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429" y="2690408"/>
            <a:ext cx="603556" cy="298730"/>
          </a:xfrm>
          <a:prstGeom prst="rect">
            <a:avLst/>
          </a:prstGeom>
        </p:spPr>
      </p:pic>
      <p:sp>
        <p:nvSpPr>
          <p:cNvPr id="5" name="Ελεύθερη σχεδίαση 27">
            <a:extLst>
              <a:ext uri="{FF2B5EF4-FFF2-40B4-BE49-F238E27FC236}">
                <a16:creationId xmlns:a16="http://schemas.microsoft.com/office/drawing/2014/main" id="{25D5077C-D520-1D97-8364-784F03D6E053}"/>
              </a:ext>
            </a:extLst>
          </p:cNvPr>
          <p:cNvSpPr>
            <a:spLocks noChangeAspect="1"/>
          </p:cNvSpPr>
          <p:nvPr/>
        </p:nvSpPr>
        <p:spPr>
          <a:xfrm>
            <a:off x="2312720" y="3803856"/>
            <a:ext cx="1082555" cy="103218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ΥΠΟΔΙΕΥΘΥΝΣΗ</a:t>
            </a: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900" b="1" kern="0" dirty="0">
                <a:solidFill>
                  <a:prstClr val="white"/>
                </a:solidFill>
                <a:latin typeface="Calibri" panose="020F0502020204030204"/>
              </a:rPr>
              <a:t>Δημοσίων Διαγωνισμών &amp; Υποστήριξη </a:t>
            </a:r>
            <a:r>
              <a:rPr lang="el-GR" sz="900" b="1" kern="0" dirty="0" err="1">
                <a:solidFill>
                  <a:prstClr val="white"/>
                </a:solidFill>
                <a:latin typeface="Calibri" panose="020F0502020204030204"/>
              </a:rPr>
              <a:t>Εσωτ</a:t>
            </a:r>
            <a:r>
              <a:rPr lang="el-GR" sz="900" b="1" kern="0" dirty="0">
                <a:solidFill>
                  <a:prstClr val="white"/>
                </a:solidFill>
                <a:latin typeface="Calibri" panose="020F0502020204030204"/>
              </a:rPr>
              <a:t>. Συμβουλίων  &amp; Επιτροπών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900" b="1" kern="0" dirty="0">
                <a:solidFill>
                  <a:srgbClr val="FFFF00"/>
                </a:solidFill>
                <a:latin typeface="Calibri" panose="020F0502020204030204"/>
              </a:rPr>
              <a:t>ΚΑΡΑΝΑΣΗ ΚΑΛΛΙΟΠΗ</a:t>
            </a: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7622402-786A-8B25-CA5B-063033ABBDE5}"/>
              </a:ext>
            </a:extLst>
          </p:cNvPr>
          <p:cNvCxnSpPr>
            <a:cxnSpLocks/>
          </p:cNvCxnSpPr>
          <p:nvPr/>
        </p:nvCxnSpPr>
        <p:spPr>
          <a:xfrm>
            <a:off x="1946803" y="4836038"/>
            <a:ext cx="0" cy="25079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8E60DEF4-7920-06FD-87C3-8E3874C35CFC}"/>
              </a:ext>
            </a:extLst>
          </p:cNvPr>
          <p:cNvCxnSpPr>
            <a:cxnSpLocks/>
          </p:cNvCxnSpPr>
          <p:nvPr/>
        </p:nvCxnSpPr>
        <p:spPr>
          <a:xfrm>
            <a:off x="1981415" y="3387960"/>
            <a:ext cx="909089" cy="48987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91670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Ευθεία γραμμή σύνδεσης 88">
            <a:extLst>
              <a:ext uri="{FF2B5EF4-FFF2-40B4-BE49-F238E27FC236}">
                <a16:creationId xmlns:a16="http://schemas.microsoft.com/office/drawing/2014/main" id="{52A3BFED-267B-443C-BC9B-2DD32E63BB55}"/>
              </a:ext>
            </a:extLst>
          </p:cNvPr>
          <p:cNvCxnSpPr/>
          <p:nvPr/>
        </p:nvCxnSpPr>
        <p:spPr>
          <a:xfrm>
            <a:off x="3009510" y="1950822"/>
            <a:ext cx="0" cy="236787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7279729D-A591-4FF2-BFA8-126E464E11FE}"/>
              </a:ext>
            </a:extLst>
          </p:cNvPr>
          <p:cNvCxnSpPr/>
          <p:nvPr/>
        </p:nvCxnSpPr>
        <p:spPr>
          <a:xfrm>
            <a:off x="2256209" y="2187610"/>
            <a:ext cx="0" cy="236787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7" name="Ευθεία γραμμή σύνδεσης 86">
            <a:extLst>
              <a:ext uri="{FF2B5EF4-FFF2-40B4-BE49-F238E27FC236}">
                <a16:creationId xmlns:a16="http://schemas.microsoft.com/office/drawing/2014/main" id="{408DAAF6-9FA6-4F81-9381-D29C48564180}"/>
              </a:ext>
            </a:extLst>
          </p:cNvPr>
          <p:cNvCxnSpPr/>
          <p:nvPr/>
        </p:nvCxnSpPr>
        <p:spPr>
          <a:xfrm>
            <a:off x="3715449" y="2178886"/>
            <a:ext cx="0" cy="236787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8" name="Ευθεία γραμμή σύνδεσης 87">
            <a:extLst>
              <a:ext uri="{FF2B5EF4-FFF2-40B4-BE49-F238E27FC236}">
                <a16:creationId xmlns:a16="http://schemas.microsoft.com/office/drawing/2014/main" id="{7C71AEF2-D7DA-402E-B756-9EECE275C398}"/>
              </a:ext>
            </a:extLst>
          </p:cNvPr>
          <p:cNvCxnSpPr/>
          <p:nvPr/>
        </p:nvCxnSpPr>
        <p:spPr>
          <a:xfrm>
            <a:off x="5123570" y="2187609"/>
            <a:ext cx="0" cy="236787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77" name="Ευθεία γραμμή σύνδεσης 176">
            <a:extLst>
              <a:ext uri="{FF2B5EF4-FFF2-40B4-BE49-F238E27FC236}">
                <a16:creationId xmlns:a16="http://schemas.microsoft.com/office/drawing/2014/main" id="{8D25D1D2-6C99-4A79-82DA-266A3D0788C9}"/>
              </a:ext>
            </a:extLst>
          </p:cNvPr>
          <p:cNvCxnSpPr>
            <a:cxnSpLocks/>
          </p:cNvCxnSpPr>
          <p:nvPr/>
        </p:nvCxnSpPr>
        <p:spPr>
          <a:xfrm>
            <a:off x="1393911" y="2932837"/>
            <a:ext cx="18308" cy="355524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6" name="Ευθεία γραμμή σύνδεσης 145">
            <a:extLst>
              <a:ext uri="{FF2B5EF4-FFF2-40B4-BE49-F238E27FC236}">
                <a16:creationId xmlns:a16="http://schemas.microsoft.com/office/drawing/2014/main" id="{29D2DB51-232E-4E72-A24A-4CE70685CAE9}"/>
              </a:ext>
            </a:extLst>
          </p:cNvPr>
          <p:cNvCxnSpPr>
            <a:cxnSpLocks/>
          </p:cNvCxnSpPr>
          <p:nvPr/>
        </p:nvCxnSpPr>
        <p:spPr>
          <a:xfrm>
            <a:off x="5741814" y="770055"/>
            <a:ext cx="0" cy="448685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150" name="Ομάδα 149">
            <a:extLst>
              <a:ext uri="{FF2B5EF4-FFF2-40B4-BE49-F238E27FC236}">
                <a16:creationId xmlns:a16="http://schemas.microsoft.com/office/drawing/2014/main" id="{961F265D-55EB-40CF-A2ED-D125F65DF3C4}"/>
              </a:ext>
            </a:extLst>
          </p:cNvPr>
          <p:cNvGrpSpPr/>
          <p:nvPr/>
        </p:nvGrpSpPr>
        <p:grpSpPr>
          <a:xfrm>
            <a:off x="2406070" y="238740"/>
            <a:ext cx="4501740" cy="1864249"/>
            <a:chOff x="2145237" y="342969"/>
            <a:chExt cx="3208718" cy="1597883"/>
          </a:xfrm>
        </p:grpSpPr>
        <p:sp>
          <p:nvSpPr>
            <p:cNvPr id="151" name="Ελεύθερη σχεδίαση 26">
              <a:extLst>
                <a:ext uri="{FF2B5EF4-FFF2-40B4-BE49-F238E27FC236}">
                  <a16:creationId xmlns:a16="http://schemas.microsoft.com/office/drawing/2014/main" id="{21C380A5-722D-477B-AB44-35F6BE895C27}"/>
                </a:ext>
              </a:extLst>
            </p:cNvPr>
            <p:cNvSpPr/>
            <p:nvPr/>
          </p:nvSpPr>
          <p:spPr>
            <a:xfrm>
              <a:off x="3698180" y="342969"/>
              <a:ext cx="1655775" cy="705374"/>
            </a:xfrm>
            <a:custGeom>
              <a:avLst/>
              <a:gdLst>
                <a:gd name="connsiteX0" fmla="*/ 0 w 2113132"/>
                <a:gd name="connsiteY0" fmla="*/ 0 h 671548"/>
                <a:gd name="connsiteX1" fmla="*/ 2113132 w 2113132"/>
                <a:gd name="connsiteY1" fmla="*/ 0 h 671548"/>
                <a:gd name="connsiteX2" fmla="*/ 2113132 w 2113132"/>
                <a:gd name="connsiteY2" fmla="*/ 671548 h 671548"/>
                <a:gd name="connsiteX3" fmla="*/ 0 w 2113132"/>
                <a:gd name="connsiteY3" fmla="*/ 671548 h 671548"/>
                <a:gd name="connsiteX4" fmla="*/ 0 w 2113132"/>
                <a:gd name="connsiteY4" fmla="*/ 0 h 6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132" h="671548">
                  <a:moveTo>
                    <a:pt x="0" y="0"/>
                  </a:moveTo>
                  <a:lnTo>
                    <a:pt x="2113132" y="0"/>
                  </a:lnTo>
                  <a:lnTo>
                    <a:pt x="2113132" y="671548"/>
                  </a:lnTo>
                  <a:lnTo>
                    <a:pt x="0" y="671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ΓΕΝΙΚΗ ΔΙΕΥΘΥΝΣΗ ΕΝΗΜΕΡΩΣΗΣ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b="1" kern="0" dirty="0">
                  <a:solidFill>
                    <a:srgbClr val="FFFF00"/>
                  </a:solidFill>
                  <a:latin typeface="Calibri" panose="020F0502020204030204"/>
                </a:rPr>
                <a:t>ΚΑΦΑΡΑΚΗΣ ΦΩΤΙΟΣ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2" name="Ελεύθερη σχεδίαση 27">
              <a:extLst>
                <a:ext uri="{FF2B5EF4-FFF2-40B4-BE49-F238E27FC236}">
                  <a16:creationId xmlns:a16="http://schemas.microsoft.com/office/drawing/2014/main" id="{0970D2C9-C242-4C85-B220-6F4717A79B7A}"/>
                </a:ext>
              </a:extLst>
            </p:cNvPr>
            <p:cNvSpPr/>
            <p:nvPr/>
          </p:nvSpPr>
          <p:spPr>
            <a:xfrm>
              <a:off x="2145237" y="1346790"/>
              <a:ext cx="944877" cy="594062"/>
            </a:xfrm>
            <a:custGeom>
              <a:avLst/>
              <a:gdLst>
                <a:gd name="connsiteX0" fmla="*/ 0 w 1344830"/>
                <a:gd name="connsiteY0" fmla="*/ 0 h 594062"/>
                <a:gd name="connsiteX1" fmla="*/ 1344830 w 1344830"/>
                <a:gd name="connsiteY1" fmla="*/ 0 h 594062"/>
                <a:gd name="connsiteX2" fmla="*/ 1344830 w 1344830"/>
                <a:gd name="connsiteY2" fmla="*/ 594062 h 594062"/>
                <a:gd name="connsiteX3" fmla="*/ 0 w 1344830"/>
                <a:gd name="connsiteY3" fmla="*/ 594062 h 594062"/>
                <a:gd name="connsiteX4" fmla="*/ 0 w 1344830"/>
                <a:gd name="connsiteY4" fmla="*/ 0 h 59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830" h="594062">
                  <a:moveTo>
                    <a:pt x="0" y="0"/>
                  </a:moveTo>
                  <a:lnTo>
                    <a:pt x="1344830" y="0"/>
                  </a:lnTo>
                  <a:lnTo>
                    <a:pt x="1344830" y="594062"/>
                  </a:lnTo>
                  <a:lnTo>
                    <a:pt x="0" y="594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192">
                <a:alpha val="62745"/>
              </a:srgb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900" b="1" dirty="0">
                  <a:solidFill>
                    <a:schemeClr val="lt1"/>
                  </a:solidFill>
                </a:rPr>
                <a:t>ΔΙΕΥΘΥΝΣΗ ΕΙΔΗΣΕΩΝ &amp; </a:t>
              </a:r>
              <a:r>
                <a:rPr lang="el-GR" sz="900" b="1" dirty="0">
                  <a:solidFill>
                    <a:schemeClr val="tx1"/>
                  </a:solidFill>
                </a:rPr>
                <a:t>ΕΝΗΜΕΡΩΤΙΚΩΝ ΕΚΠΟΜΠΩΝ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900" b="1" dirty="0">
                  <a:solidFill>
                    <a:srgbClr val="FFFF00"/>
                  </a:solidFill>
                </a:rPr>
                <a:t>ΣΤΑΥΡΟΠΟΥΛΟΥ Μ</a:t>
              </a:r>
              <a:r>
                <a:rPr lang="el-GR" sz="900" b="1" dirty="0">
                  <a:solidFill>
                    <a:schemeClr val="lt1"/>
                  </a:solidFill>
                </a:rPr>
                <a:t>.</a:t>
              </a:r>
            </a:p>
          </p:txBody>
        </p:sp>
      </p:grpSp>
      <p:cxnSp>
        <p:nvCxnSpPr>
          <p:cNvPr id="153" name="Straight Connector 5">
            <a:extLst>
              <a:ext uri="{FF2B5EF4-FFF2-40B4-BE49-F238E27FC236}">
                <a16:creationId xmlns:a16="http://schemas.microsoft.com/office/drawing/2014/main" id="{2496DC59-4D74-4CA4-9389-2027CA894DC6}"/>
              </a:ext>
            </a:extLst>
          </p:cNvPr>
          <p:cNvCxnSpPr>
            <a:cxnSpLocks/>
          </p:cNvCxnSpPr>
          <p:nvPr/>
        </p:nvCxnSpPr>
        <p:spPr>
          <a:xfrm>
            <a:off x="3065305" y="1202032"/>
            <a:ext cx="8100601" cy="878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78" name="Ευθεία γραμμή σύνδεσης 177">
            <a:extLst>
              <a:ext uri="{FF2B5EF4-FFF2-40B4-BE49-F238E27FC236}">
                <a16:creationId xmlns:a16="http://schemas.microsoft.com/office/drawing/2014/main" id="{6C266AEB-5622-4F6F-88DF-1F4629DA3343}"/>
              </a:ext>
            </a:extLst>
          </p:cNvPr>
          <p:cNvCxnSpPr/>
          <p:nvPr/>
        </p:nvCxnSpPr>
        <p:spPr>
          <a:xfrm>
            <a:off x="7607326" y="1216929"/>
            <a:ext cx="0" cy="23678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0" name="Ελεύθερη σχεδίαση 27">
            <a:extLst>
              <a:ext uri="{FF2B5EF4-FFF2-40B4-BE49-F238E27FC236}">
                <a16:creationId xmlns:a16="http://schemas.microsoft.com/office/drawing/2014/main" id="{DE92A090-4948-442C-BF92-6DC1DBB9A9B9}"/>
              </a:ext>
            </a:extLst>
          </p:cNvPr>
          <p:cNvSpPr/>
          <p:nvPr/>
        </p:nvSpPr>
        <p:spPr>
          <a:xfrm>
            <a:off x="6907810" y="1465600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chemeClr val="lt1"/>
                </a:solidFill>
              </a:rPr>
              <a:t>ΔΙΕΥΘΥΝΣΗ ΠΕΡΙΦΕΡΕΙΑΚΩΝ ΣΤΑΘΜΩΝ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ΤΖΑΓΑΔΟΥΡΑ Δ</a:t>
            </a:r>
            <a:r>
              <a:rPr lang="el-GR" sz="1000" b="1" dirty="0"/>
              <a:t>.</a:t>
            </a:r>
            <a:endParaRPr lang="el-GR" sz="1000" b="1" dirty="0">
              <a:solidFill>
                <a:schemeClr val="lt1"/>
              </a:solidFill>
            </a:endParaRPr>
          </a:p>
        </p:txBody>
      </p:sp>
      <p:sp>
        <p:nvSpPr>
          <p:cNvPr id="181" name="Ελεύθερη σχεδίαση 27">
            <a:extLst>
              <a:ext uri="{FF2B5EF4-FFF2-40B4-BE49-F238E27FC236}">
                <a16:creationId xmlns:a16="http://schemas.microsoft.com/office/drawing/2014/main" id="{7CE6E5E2-E099-4D39-A3AF-ECB3916DB43C}"/>
              </a:ext>
            </a:extLst>
          </p:cNvPr>
          <p:cNvSpPr/>
          <p:nvPr/>
        </p:nvSpPr>
        <p:spPr>
          <a:xfrm>
            <a:off x="10397761" y="1518168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chemeClr val="lt1"/>
                </a:solidFill>
              </a:rPr>
              <a:t>ΔΙΕΥΘΥΝΣΗ ΠΑΡΑΓΩΓΗΣ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ΚΑΛΟΦΩΛΙΑΣ Γ.</a:t>
            </a:r>
          </a:p>
        </p:txBody>
      </p:sp>
      <p:cxnSp>
        <p:nvCxnSpPr>
          <p:cNvPr id="182" name="Ευθεία γραμμή σύνδεσης 181">
            <a:extLst>
              <a:ext uri="{FF2B5EF4-FFF2-40B4-BE49-F238E27FC236}">
                <a16:creationId xmlns:a16="http://schemas.microsoft.com/office/drawing/2014/main" id="{DF79E2BB-B3AF-41B4-8ED9-AA175AD137EA}"/>
              </a:ext>
            </a:extLst>
          </p:cNvPr>
          <p:cNvCxnSpPr>
            <a:cxnSpLocks/>
          </p:cNvCxnSpPr>
          <p:nvPr/>
        </p:nvCxnSpPr>
        <p:spPr>
          <a:xfrm>
            <a:off x="11144571" y="1216928"/>
            <a:ext cx="0" cy="30124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3" name="Ευθεία γραμμή σύνδεσης 182">
            <a:extLst>
              <a:ext uri="{FF2B5EF4-FFF2-40B4-BE49-F238E27FC236}">
                <a16:creationId xmlns:a16="http://schemas.microsoft.com/office/drawing/2014/main" id="{65391C3A-1AA1-49C3-8F7D-F16AFB18485D}"/>
              </a:ext>
            </a:extLst>
          </p:cNvPr>
          <p:cNvCxnSpPr>
            <a:cxnSpLocks/>
          </p:cNvCxnSpPr>
          <p:nvPr/>
        </p:nvCxnSpPr>
        <p:spPr>
          <a:xfrm>
            <a:off x="3065305" y="1202032"/>
            <a:ext cx="0" cy="24635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5" name="Ελεύθερη σχεδίαση 27">
            <a:extLst>
              <a:ext uri="{FF2B5EF4-FFF2-40B4-BE49-F238E27FC236}">
                <a16:creationId xmlns:a16="http://schemas.microsoft.com/office/drawing/2014/main" id="{B461A511-E77D-4AD8-B19D-A807FFA9484C}"/>
              </a:ext>
            </a:extLst>
          </p:cNvPr>
          <p:cNvSpPr/>
          <p:nvPr/>
        </p:nvSpPr>
        <p:spPr>
          <a:xfrm>
            <a:off x="7383230" y="462800"/>
            <a:ext cx="1399031" cy="45279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Γραφείο Γενικού Διευθυντή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C00000"/>
                </a:solidFill>
              </a:rPr>
              <a:t>ΠΑΠΑΓΡΗΓΟΡΙΟΥ Μ</a:t>
            </a:r>
            <a:r>
              <a:rPr lang="el-GR" sz="1050" b="1" dirty="0">
                <a:solidFill>
                  <a:srgbClr val="002B82"/>
                </a:solidFill>
              </a:rPr>
              <a:t>.</a:t>
            </a:r>
          </a:p>
        </p:txBody>
      </p:sp>
      <p:cxnSp>
        <p:nvCxnSpPr>
          <p:cNvPr id="186" name="Ευθεία γραμμή σύνδεσης 185">
            <a:extLst>
              <a:ext uri="{FF2B5EF4-FFF2-40B4-BE49-F238E27FC236}">
                <a16:creationId xmlns:a16="http://schemas.microsoft.com/office/drawing/2014/main" id="{BCCB23C2-DCCB-4F00-AAE3-65FDCD863724}"/>
              </a:ext>
            </a:extLst>
          </p:cNvPr>
          <p:cNvCxnSpPr/>
          <p:nvPr/>
        </p:nvCxnSpPr>
        <p:spPr>
          <a:xfrm>
            <a:off x="6885157" y="689200"/>
            <a:ext cx="514199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8" name="Ελεύθερη σχεδίαση 27">
            <a:extLst>
              <a:ext uri="{FF2B5EF4-FFF2-40B4-BE49-F238E27FC236}">
                <a16:creationId xmlns:a16="http://schemas.microsoft.com/office/drawing/2014/main" id="{D05F3742-C388-4F6D-A18E-0740AB231FC2}"/>
              </a:ext>
            </a:extLst>
          </p:cNvPr>
          <p:cNvSpPr/>
          <p:nvPr/>
        </p:nvSpPr>
        <p:spPr>
          <a:xfrm>
            <a:off x="232071" y="6209166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Δημοσιογραφικής Έρευνας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850" b="1" dirty="0">
                <a:solidFill>
                  <a:srgbClr val="0E7B80"/>
                </a:solidFill>
              </a:rPr>
              <a:t>ΣΤΑΥΡΟΠΟΥΛΟΥ Μ.</a:t>
            </a:r>
          </a:p>
        </p:txBody>
      </p:sp>
      <p:sp>
        <p:nvSpPr>
          <p:cNvPr id="189" name="Ελεύθερη σχεδίαση 27">
            <a:extLst>
              <a:ext uri="{FF2B5EF4-FFF2-40B4-BE49-F238E27FC236}">
                <a16:creationId xmlns:a16="http://schemas.microsoft.com/office/drawing/2014/main" id="{6B36325B-3DF8-436E-9292-6834F07B40D1}"/>
              </a:ext>
            </a:extLst>
          </p:cNvPr>
          <p:cNvSpPr/>
          <p:nvPr/>
        </p:nvSpPr>
        <p:spPr>
          <a:xfrm>
            <a:off x="250327" y="3041266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Πολιτικού Ρεπορτάζ</a:t>
            </a:r>
            <a:endParaRPr lang="el-GR" sz="900" b="1" dirty="0">
              <a:solidFill>
                <a:srgbClr val="0E7B80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ΜΠΟΛΑ ΚΡΥΣΤΑΛΙΔΑ</a:t>
            </a:r>
            <a:endParaRPr lang="el-GR" sz="900" b="1" dirty="0">
              <a:solidFill>
                <a:srgbClr val="002B82"/>
              </a:solidFill>
            </a:endParaRPr>
          </a:p>
        </p:txBody>
      </p:sp>
      <p:sp>
        <p:nvSpPr>
          <p:cNvPr id="190" name="Ελεύθερη σχεδίαση 27">
            <a:extLst>
              <a:ext uri="{FF2B5EF4-FFF2-40B4-BE49-F238E27FC236}">
                <a16:creationId xmlns:a16="http://schemas.microsoft.com/office/drawing/2014/main" id="{B9CBD882-0321-456F-B24A-BF8154C9F20E}"/>
              </a:ext>
            </a:extLst>
          </p:cNvPr>
          <p:cNvSpPr/>
          <p:nvPr/>
        </p:nvSpPr>
        <p:spPr>
          <a:xfrm>
            <a:off x="268511" y="3674617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Οικονομικού Ρεπορτάζ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ΤΣΙΡΟΣ ΑΘΑΝ.</a:t>
            </a:r>
          </a:p>
        </p:txBody>
      </p:sp>
      <p:sp>
        <p:nvSpPr>
          <p:cNvPr id="191" name="Ελεύθερη σχεδίαση 27">
            <a:extLst>
              <a:ext uri="{FF2B5EF4-FFF2-40B4-BE49-F238E27FC236}">
                <a16:creationId xmlns:a16="http://schemas.microsoft.com/office/drawing/2014/main" id="{7E9A546C-9D00-4D45-9FE1-4C00DE44C45D}"/>
              </a:ext>
            </a:extLst>
          </p:cNvPr>
          <p:cNvSpPr/>
          <p:nvPr/>
        </p:nvSpPr>
        <p:spPr>
          <a:xfrm>
            <a:off x="234037" y="4932353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Διεθνών Ειδήσεων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ΠΑΠΑΣΩΤΗΡΙΟΥ Α.</a:t>
            </a:r>
          </a:p>
        </p:txBody>
      </p:sp>
      <p:sp>
        <p:nvSpPr>
          <p:cNvPr id="192" name="Ελεύθερη σχεδίαση 27">
            <a:extLst>
              <a:ext uri="{FF2B5EF4-FFF2-40B4-BE49-F238E27FC236}">
                <a16:creationId xmlns:a16="http://schemas.microsoft.com/office/drawing/2014/main" id="{3FFED826-78B1-43E6-A447-9D557649AB8F}"/>
              </a:ext>
            </a:extLst>
          </p:cNvPr>
          <p:cNvSpPr/>
          <p:nvPr/>
        </p:nvSpPr>
        <p:spPr>
          <a:xfrm>
            <a:off x="255256" y="4299002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Ρεπορτάζ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ΑΝΟΥΣΑΚΗ Τ.</a:t>
            </a:r>
          </a:p>
        </p:txBody>
      </p:sp>
      <p:sp>
        <p:nvSpPr>
          <p:cNvPr id="198" name="Ελεύθερη σχεδίαση 27">
            <a:extLst>
              <a:ext uri="{FF2B5EF4-FFF2-40B4-BE49-F238E27FC236}">
                <a16:creationId xmlns:a16="http://schemas.microsoft.com/office/drawing/2014/main" id="{09F597CF-0A79-4F2C-990B-9BFCF766E544}"/>
              </a:ext>
            </a:extLst>
          </p:cNvPr>
          <p:cNvSpPr/>
          <p:nvPr/>
        </p:nvSpPr>
        <p:spPr>
          <a:xfrm>
            <a:off x="1696913" y="3741169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Έκτακτων Εκπομπών &amp; Καλύψεων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ΜΑΡΓΙΩΡΗΣ ΣΩΤ.</a:t>
            </a:r>
          </a:p>
        </p:txBody>
      </p:sp>
      <p:sp>
        <p:nvSpPr>
          <p:cNvPr id="199" name="Ελεύθερη σχεδίαση 27">
            <a:extLst>
              <a:ext uri="{FF2B5EF4-FFF2-40B4-BE49-F238E27FC236}">
                <a16:creationId xmlns:a16="http://schemas.microsoft.com/office/drawing/2014/main" id="{EBDD7208-AE08-475F-9ED3-516A8A2788CB}"/>
              </a:ext>
            </a:extLst>
          </p:cNvPr>
          <p:cNvSpPr/>
          <p:nvPr/>
        </p:nvSpPr>
        <p:spPr>
          <a:xfrm>
            <a:off x="1696913" y="3060825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Ενημερωτικών Εκπομπών Τ/Ο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E7B80"/>
                </a:solidFill>
              </a:rPr>
              <a:t>ΚΟΥΡΑΝΤΗ ΑΙΚ.</a:t>
            </a:r>
          </a:p>
        </p:txBody>
      </p:sp>
      <p:sp>
        <p:nvSpPr>
          <p:cNvPr id="200" name="Ελεύθερη σχεδίαση 27">
            <a:extLst>
              <a:ext uri="{FF2B5EF4-FFF2-40B4-BE49-F238E27FC236}">
                <a16:creationId xmlns:a16="http://schemas.microsoft.com/office/drawing/2014/main" id="{FDEBD028-A24D-4F18-AE16-CA8EC1BBBB9C}"/>
              </a:ext>
            </a:extLst>
          </p:cNvPr>
          <p:cNvSpPr/>
          <p:nvPr/>
        </p:nvSpPr>
        <p:spPr>
          <a:xfrm>
            <a:off x="3188582" y="3050589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Ραδιοφωνικών Δελτίων Ειδήσεων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ΑΓΑΠΗΤΟΣ ΜΑΡ.</a:t>
            </a:r>
          </a:p>
        </p:txBody>
      </p:sp>
      <p:sp>
        <p:nvSpPr>
          <p:cNvPr id="201" name="Ελεύθερη σχεδίαση 27">
            <a:extLst>
              <a:ext uri="{FF2B5EF4-FFF2-40B4-BE49-F238E27FC236}">
                <a16:creationId xmlns:a16="http://schemas.microsoft.com/office/drawing/2014/main" id="{0D34AA86-6C08-4D9C-87FC-B80429CA9B3C}"/>
              </a:ext>
            </a:extLst>
          </p:cNvPr>
          <p:cNvSpPr/>
          <p:nvPr/>
        </p:nvSpPr>
        <p:spPr>
          <a:xfrm>
            <a:off x="3201019" y="3694411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Ραδιοφωνικών Εκπομπών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ΚΛΑΔΟΥ ΜΑΡΙΑ</a:t>
            </a:r>
          </a:p>
        </p:txBody>
      </p:sp>
      <p:sp>
        <p:nvSpPr>
          <p:cNvPr id="202" name="Ελεύθερη σχεδίαση 27">
            <a:extLst>
              <a:ext uri="{FF2B5EF4-FFF2-40B4-BE49-F238E27FC236}">
                <a16:creationId xmlns:a16="http://schemas.microsoft.com/office/drawing/2014/main" id="{ED25A2D5-92E2-4DC2-90BB-B7B9840A061F}"/>
              </a:ext>
            </a:extLst>
          </p:cNvPr>
          <p:cNvSpPr/>
          <p:nvPr/>
        </p:nvSpPr>
        <p:spPr>
          <a:xfrm>
            <a:off x="6051283" y="2228569"/>
            <a:ext cx="1348073" cy="668635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  <a:endParaRPr lang="en-US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Ανατ. Μακεδονίας &amp; Θράκης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i="1" dirty="0">
                <a:solidFill>
                  <a:srgbClr val="002B82"/>
                </a:solidFill>
              </a:rPr>
              <a:t>(Καβάλα, Κομοτηνή, Ορεστιάδα)</a:t>
            </a:r>
            <a:endParaRPr lang="el-GR" sz="800" i="1" dirty="0">
              <a:solidFill>
                <a:srgbClr val="002B82"/>
              </a:solidFill>
            </a:endParaRPr>
          </a:p>
        </p:txBody>
      </p:sp>
      <p:sp>
        <p:nvSpPr>
          <p:cNvPr id="203" name="Ελεύθερη σχεδίαση 27">
            <a:extLst>
              <a:ext uri="{FF2B5EF4-FFF2-40B4-BE49-F238E27FC236}">
                <a16:creationId xmlns:a16="http://schemas.microsoft.com/office/drawing/2014/main" id="{05F78DFC-0556-41D7-A9A9-99ED9107867F}"/>
              </a:ext>
            </a:extLst>
          </p:cNvPr>
          <p:cNvSpPr/>
          <p:nvPr/>
        </p:nvSpPr>
        <p:spPr>
          <a:xfrm>
            <a:off x="7774440" y="2375004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Πελοποννήσου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(Τρίπολη, Καλαμάτα)</a:t>
            </a:r>
          </a:p>
        </p:txBody>
      </p:sp>
      <p:sp>
        <p:nvSpPr>
          <p:cNvPr id="204" name="Ελεύθερη σχεδίαση 27">
            <a:extLst>
              <a:ext uri="{FF2B5EF4-FFF2-40B4-BE49-F238E27FC236}">
                <a16:creationId xmlns:a16="http://schemas.microsoft.com/office/drawing/2014/main" id="{F62F2918-346C-43F3-A45C-5189AD3E9396}"/>
              </a:ext>
            </a:extLst>
          </p:cNvPr>
          <p:cNvSpPr/>
          <p:nvPr/>
        </p:nvSpPr>
        <p:spPr>
          <a:xfrm>
            <a:off x="6042763" y="3057655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el-GR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  <a:r>
              <a:rPr lang="el-GR" sz="900" b="1" dirty="0" err="1">
                <a:solidFill>
                  <a:srgbClr val="002B82"/>
                </a:solidFill>
              </a:rPr>
              <a:t>Δυτ</a:t>
            </a:r>
            <a:r>
              <a:rPr lang="el-GR" sz="900" b="1" dirty="0">
                <a:solidFill>
                  <a:srgbClr val="002B82"/>
                </a:solidFill>
              </a:rPr>
              <a:t>. Μακεδονίας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(Φλώρινα, Κοζάνη)</a:t>
            </a:r>
          </a:p>
        </p:txBody>
      </p:sp>
      <p:sp>
        <p:nvSpPr>
          <p:cNvPr id="205" name="Ελεύθερη σχεδίαση 27">
            <a:extLst>
              <a:ext uri="{FF2B5EF4-FFF2-40B4-BE49-F238E27FC236}">
                <a16:creationId xmlns:a16="http://schemas.microsoft.com/office/drawing/2014/main" id="{1D27D7D3-A347-42AC-9714-9FA1E8A7F48F}"/>
              </a:ext>
            </a:extLst>
          </p:cNvPr>
          <p:cNvSpPr/>
          <p:nvPr/>
        </p:nvSpPr>
        <p:spPr>
          <a:xfrm>
            <a:off x="7768260" y="3021295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Κρήτης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(Χανιά, Ηράκλειο)</a:t>
            </a:r>
          </a:p>
        </p:txBody>
      </p:sp>
      <p:sp>
        <p:nvSpPr>
          <p:cNvPr id="206" name="Ελεύθερη σχεδίαση 27">
            <a:extLst>
              <a:ext uri="{FF2B5EF4-FFF2-40B4-BE49-F238E27FC236}">
                <a16:creationId xmlns:a16="http://schemas.microsoft.com/office/drawing/2014/main" id="{B086BB21-1ED8-4B26-B468-04F285637DFA}"/>
              </a:ext>
            </a:extLst>
          </p:cNvPr>
          <p:cNvSpPr/>
          <p:nvPr/>
        </p:nvSpPr>
        <p:spPr>
          <a:xfrm>
            <a:off x="6050474" y="4432950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Ηπείρου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(Ιωάννινα)</a:t>
            </a:r>
          </a:p>
        </p:txBody>
      </p:sp>
      <p:sp>
        <p:nvSpPr>
          <p:cNvPr id="207" name="Ελεύθερη σχεδίαση 27">
            <a:extLst>
              <a:ext uri="{FF2B5EF4-FFF2-40B4-BE49-F238E27FC236}">
                <a16:creationId xmlns:a16="http://schemas.microsoft.com/office/drawing/2014/main" id="{923E3DC7-9692-4963-9D36-9A1D0A8185A7}"/>
              </a:ext>
            </a:extLst>
          </p:cNvPr>
          <p:cNvSpPr/>
          <p:nvPr/>
        </p:nvSpPr>
        <p:spPr>
          <a:xfrm>
            <a:off x="7784386" y="3705893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Δυτικής Ελλάδας (Πάτρα, Πύργος)</a:t>
            </a:r>
          </a:p>
        </p:txBody>
      </p:sp>
      <p:sp>
        <p:nvSpPr>
          <p:cNvPr id="208" name="Ελεύθερη σχεδίαση 27">
            <a:extLst>
              <a:ext uri="{FF2B5EF4-FFF2-40B4-BE49-F238E27FC236}">
                <a16:creationId xmlns:a16="http://schemas.microsoft.com/office/drawing/2014/main" id="{DE419F27-3303-4B32-BF5D-A420A79CAB3A}"/>
              </a:ext>
            </a:extLst>
          </p:cNvPr>
          <p:cNvSpPr/>
          <p:nvPr/>
        </p:nvSpPr>
        <p:spPr>
          <a:xfrm>
            <a:off x="6044351" y="5086609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Θεσσαλίας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(Βόλος, Λάρισα)</a:t>
            </a:r>
          </a:p>
        </p:txBody>
      </p:sp>
      <p:sp>
        <p:nvSpPr>
          <p:cNvPr id="210" name="Ελεύθερη σχεδίαση 27">
            <a:extLst>
              <a:ext uri="{FF2B5EF4-FFF2-40B4-BE49-F238E27FC236}">
                <a16:creationId xmlns:a16="http://schemas.microsoft.com/office/drawing/2014/main" id="{2AE93DCA-6F39-461C-B37F-C3362D45BCA0}"/>
              </a:ext>
            </a:extLst>
          </p:cNvPr>
          <p:cNvSpPr/>
          <p:nvPr/>
        </p:nvSpPr>
        <p:spPr>
          <a:xfrm>
            <a:off x="6042763" y="5775153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Ιονίων Νήσων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(Κέρκυρα, Ζάκυνθος)</a:t>
            </a:r>
          </a:p>
        </p:txBody>
      </p:sp>
      <p:sp>
        <p:nvSpPr>
          <p:cNvPr id="211" name="Ελεύθερη σχεδίαση 27">
            <a:extLst>
              <a:ext uri="{FF2B5EF4-FFF2-40B4-BE49-F238E27FC236}">
                <a16:creationId xmlns:a16="http://schemas.microsoft.com/office/drawing/2014/main" id="{7EB92044-5106-442A-BE8C-CD23259AF432}"/>
              </a:ext>
            </a:extLst>
          </p:cNvPr>
          <p:cNvSpPr/>
          <p:nvPr/>
        </p:nvSpPr>
        <p:spPr>
          <a:xfrm>
            <a:off x="7792208" y="4396353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Βορείου Αιγαίου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(Μυτιλήνη)</a:t>
            </a:r>
          </a:p>
        </p:txBody>
      </p:sp>
      <p:sp>
        <p:nvSpPr>
          <p:cNvPr id="212" name="Ελεύθερη σχεδίαση 27">
            <a:extLst>
              <a:ext uri="{FF2B5EF4-FFF2-40B4-BE49-F238E27FC236}">
                <a16:creationId xmlns:a16="http://schemas.microsoft.com/office/drawing/2014/main" id="{08C67795-9341-4D5B-984E-4A77DA5C178A}"/>
              </a:ext>
            </a:extLst>
          </p:cNvPr>
          <p:cNvSpPr/>
          <p:nvPr/>
        </p:nvSpPr>
        <p:spPr>
          <a:xfrm>
            <a:off x="7792208" y="5069719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Νοτίου Αιγαίου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(Ρόδος)</a:t>
            </a:r>
          </a:p>
        </p:txBody>
      </p:sp>
      <p:cxnSp>
        <p:nvCxnSpPr>
          <p:cNvPr id="213" name="Ευθεία γραμμή σύνδεσης 212">
            <a:extLst>
              <a:ext uri="{FF2B5EF4-FFF2-40B4-BE49-F238E27FC236}">
                <a16:creationId xmlns:a16="http://schemas.microsoft.com/office/drawing/2014/main" id="{1DE15932-412E-4064-83D6-FFD77105D679}"/>
              </a:ext>
            </a:extLst>
          </p:cNvPr>
          <p:cNvCxnSpPr>
            <a:cxnSpLocks/>
          </p:cNvCxnSpPr>
          <p:nvPr/>
        </p:nvCxnSpPr>
        <p:spPr>
          <a:xfrm>
            <a:off x="7591375" y="2195129"/>
            <a:ext cx="0" cy="381213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14" name="Ευθεία γραμμή σύνδεσης 213">
            <a:extLst>
              <a:ext uri="{FF2B5EF4-FFF2-40B4-BE49-F238E27FC236}">
                <a16:creationId xmlns:a16="http://schemas.microsoft.com/office/drawing/2014/main" id="{E1DB4F5B-3741-44AB-AF66-680B8EC7C257}"/>
              </a:ext>
            </a:extLst>
          </p:cNvPr>
          <p:cNvCxnSpPr/>
          <p:nvPr/>
        </p:nvCxnSpPr>
        <p:spPr>
          <a:xfrm>
            <a:off x="7399356" y="2679559"/>
            <a:ext cx="3850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15" name="Ευθεία γραμμή σύνδεσης 214">
            <a:extLst>
              <a:ext uri="{FF2B5EF4-FFF2-40B4-BE49-F238E27FC236}">
                <a16:creationId xmlns:a16="http://schemas.microsoft.com/office/drawing/2014/main" id="{8ADA802E-D6D8-433F-86BF-D7E9E111BCF7}"/>
              </a:ext>
            </a:extLst>
          </p:cNvPr>
          <p:cNvCxnSpPr/>
          <p:nvPr/>
        </p:nvCxnSpPr>
        <p:spPr>
          <a:xfrm>
            <a:off x="7383230" y="3300211"/>
            <a:ext cx="3850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16" name="Ευθεία γραμμή σύνδεσης 215">
            <a:extLst>
              <a:ext uri="{FF2B5EF4-FFF2-40B4-BE49-F238E27FC236}">
                <a16:creationId xmlns:a16="http://schemas.microsoft.com/office/drawing/2014/main" id="{7AD040DB-D2BF-4AD1-B7C8-0EA64DB7C1FA}"/>
              </a:ext>
            </a:extLst>
          </p:cNvPr>
          <p:cNvCxnSpPr/>
          <p:nvPr/>
        </p:nvCxnSpPr>
        <p:spPr>
          <a:xfrm>
            <a:off x="7390836" y="4001902"/>
            <a:ext cx="3850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17" name="Ευθεία γραμμή σύνδεσης 216">
            <a:extLst>
              <a:ext uri="{FF2B5EF4-FFF2-40B4-BE49-F238E27FC236}">
                <a16:creationId xmlns:a16="http://schemas.microsoft.com/office/drawing/2014/main" id="{D121BDE6-2D42-4020-B079-B98815D18C12}"/>
              </a:ext>
            </a:extLst>
          </p:cNvPr>
          <p:cNvCxnSpPr/>
          <p:nvPr/>
        </p:nvCxnSpPr>
        <p:spPr>
          <a:xfrm>
            <a:off x="7407178" y="4675269"/>
            <a:ext cx="3850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18" name="Ευθεία γραμμή σύνδεσης 217">
            <a:extLst>
              <a:ext uri="{FF2B5EF4-FFF2-40B4-BE49-F238E27FC236}">
                <a16:creationId xmlns:a16="http://schemas.microsoft.com/office/drawing/2014/main" id="{C1007305-9D43-4188-A1F1-7EAA71A71638}"/>
              </a:ext>
            </a:extLst>
          </p:cNvPr>
          <p:cNvCxnSpPr/>
          <p:nvPr/>
        </p:nvCxnSpPr>
        <p:spPr>
          <a:xfrm>
            <a:off x="7390836" y="5345884"/>
            <a:ext cx="3850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21" name="Ελεύθερη σχεδίαση 27">
            <a:extLst>
              <a:ext uri="{FF2B5EF4-FFF2-40B4-BE49-F238E27FC236}">
                <a16:creationId xmlns:a16="http://schemas.microsoft.com/office/drawing/2014/main" id="{A568363A-4F7A-40D4-8C4F-ED0C022EA64C}"/>
              </a:ext>
            </a:extLst>
          </p:cNvPr>
          <p:cNvSpPr/>
          <p:nvPr/>
        </p:nvSpPr>
        <p:spPr>
          <a:xfrm>
            <a:off x="10595694" y="2375004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Σκηνοθετών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E7B80"/>
                </a:solidFill>
              </a:rPr>
              <a:t>ΤΖΑΝΕΤΗΣ Ι.</a:t>
            </a:r>
          </a:p>
        </p:txBody>
      </p:sp>
      <p:sp>
        <p:nvSpPr>
          <p:cNvPr id="222" name="Ελεύθερη σχεδίαση 27">
            <a:extLst>
              <a:ext uri="{FF2B5EF4-FFF2-40B4-BE49-F238E27FC236}">
                <a16:creationId xmlns:a16="http://schemas.microsoft.com/office/drawing/2014/main" id="{880AAE0D-6551-48C5-A054-C86FA06BD94A}"/>
              </a:ext>
            </a:extLst>
          </p:cNvPr>
          <p:cNvSpPr/>
          <p:nvPr/>
        </p:nvSpPr>
        <p:spPr>
          <a:xfrm>
            <a:off x="10595694" y="3034993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Παραγωγών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E7B80"/>
                </a:solidFill>
              </a:rPr>
              <a:t>ΠΕΤΣΑΣ ΝΙΚ.</a:t>
            </a:r>
          </a:p>
        </p:txBody>
      </p:sp>
      <p:sp>
        <p:nvSpPr>
          <p:cNvPr id="223" name="Ελεύθερη σχεδίαση 27">
            <a:extLst>
              <a:ext uri="{FF2B5EF4-FFF2-40B4-BE49-F238E27FC236}">
                <a16:creationId xmlns:a16="http://schemas.microsoft.com/office/drawing/2014/main" id="{EA6FCA0B-BD63-4720-ABF6-3DE969544347}"/>
              </a:ext>
            </a:extLst>
          </p:cNvPr>
          <p:cNvSpPr/>
          <p:nvPr/>
        </p:nvSpPr>
        <p:spPr>
          <a:xfrm>
            <a:off x="10612482" y="3705959"/>
            <a:ext cx="108831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Γραφικών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……………….</a:t>
            </a:r>
            <a:endParaRPr lang="el-GR" sz="900" b="1" dirty="0">
              <a:solidFill>
                <a:srgbClr val="002B82"/>
              </a:solidFill>
            </a:endParaRPr>
          </a:p>
        </p:txBody>
      </p:sp>
      <p:sp>
        <p:nvSpPr>
          <p:cNvPr id="229" name="Ελεύθερη σχεδίαση 27">
            <a:extLst>
              <a:ext uri="{FF2B5EF4-FFF2-40B4-BE49-F238E27FC236}">
                <a16:creationId xmlns:a16="http://schemas.microsoft.com/office/drawing/2014/main" id="{3C6309AF-496A-4D11-9552-67540307CE7B}"/>
              </a:ext>
            </a:extLst>
          </p:cNvPr>
          <p:cNvSpPr/>
          <p:nvPr/>
        </p:nvSpPr>
        <p:spPr>
          <a:xfrm>
            <a:off x="230849" y="5569176"/>
            <a:ext cx="1089539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Παραγωγής Δελτίων Ειδήσεων Τ/Ο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002B82"/>
                </a:solidFill>
              </a:rPr>
              <a:t>………………….</a:t>
            </a:r>
            <a:r>
              <a:rPr lang="el-GR" sz="900" b="1" dirty="0">
                <a:solidFill>
                  <a:srgbClr val="002B82"/>
                </a:solidFill>
              </a:rPr>
              <a:t>.</a:t>
            </a:r>
          </a:p>
        </p:txBody>
      </p:sp>
      <p:cxnSp>
        <p:nvCxnSpPr>
          <p:cNvPr id="235" name="Ευθεία γραμμή σύνδεσης 234">
            <a:extLst>
              <a:ext uri="{FF2B5EF4-FFF2-40B4-BE49-F238E27FC236}">
                <a16:creationId xmlns:a16="http://schemas.microsoft.com/office/drawing/2014/main" id="{6DC068F3-11ED-41D9-A55A-A14B0EAE12D5}"/>
              </a:ext>
            </a:extLst>
          </p:cNvPr>
          <p:cNvCxnSpPr>
            <a:cxnSpLocks/>
          </p:cNvCxnSpPr>
          <p:nvPr/>
        </p:nvCxnSpPr>
        <p:spPr>
          <a:xfrm>
            <a:off x="9807668" y="1801959"/>
            <a:ext cx="0" cy="123930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36" name="Ευθεία γραμμή σύνδεσης 235">
            <a:extLst>
              <a:ext uri="{FF2B5EF4-FFF2-40B4-BE49-F238E27FC236}">
                <a16:creationId xmlns:a16="http://schemas.microsoft.com/office/drawing/2014/main" id="{1982D7D2-62B3-4CC5-959B-4C550122247A}"/>
              </a:ext>
            </a:extLst>
          </p:cNvPr>
          <p:cNvCxnSpPr>
            <a:cxnSpLocks/>
          </p:cNvCxnSpPr>
          <p:nvPr/>
        </p:nvCxnSpPr>
        <p:spPr>
          <a:xfrm>
            <a:off x="8305390" y="1819497"/>
            <a:ext cx="150227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37" name="Ελεύθερη σχεδίαση 27">
            <a:extLst>
              <a:ext uri="{FF2B5EF4-FFF2-40B4-BE49-F238E27FC236}">
                <a16:creationId xmlns:a16="http://schemas.microsoft.com/office/drawing/2014/main" id="{3DE7BD88-C8A1-4120-963A-D8EBFBD8EA0A}"/>
              </a:ext>
            </a:extLst>
          </p:cNvPr>
          <p:cNvSpPr/>
          <p:nvPr/>
        </p:nvSpPr>
        <p:spPr>
          <a:xfrm>
            <a:off x="9325919" y="3034904"/>
            <a:ext cx="1043778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Συντονιστής  Ενημερωτικού Περιεχομένου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FFFF00"/>
                </a:solidFill>
              </a:rPr>
              <a:t>ΚΟΤΡΩΝΑΚΗΣ ΣΤ.</a:t>
            </a:r>
          </a:p>
        </p:txBody>
      </p:sp>
      <p:sp>
        <p:nvSpPr>
          <p:cNvPr id="65" name="Μισό πλαίσιο 64">
            <a:extLst>
              <a:ext uri="{FF2B5EF4-FFF2-40B4-BE49-F238E27FC236}">
                <a16:creationId xmlns:a16="http://schemas.microsoft.com/office/drawing/2014/main" id="{8BC57FD3-836D-46CB-B22E-8A00125F6BE5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Ελεύθερη σχεδίαση 27">
            <a:extLst>
              <a:ext uri="{FF2B5EF4-FFF2-40B4-BE49-F238E27FC236}">
                <a16:creationId xmlns:a16="http://schemas.microsoft.com/office/drawing/2014/main" id="{84114FA1-CD4B-40C5-830C-4E2C5B9DF45F}"/>
              </a:ext>
            </a:extLst>
          </p:cNvPr>
          <p:cNvSpPr/>
          <p:nvPr/>
        </p:nvSpPr>
        <p:spPr>
          <a:xfrm>
            <a:off x="186194" y="2271514"/>
            <a:ext cx="1325636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ΥΠΟΔΙΕΥΘΥΝΣΗ ΕΙΔΗΣΕΩΝ</a:t>
            </a: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0" dirty="0">
                <a:solidFill>
                  <a:srgbClr val="FFFF00"/>
                </a:solidFill>
                <a:latin typeface="Calibri" panose="020F0502020204030204"/>
              </a:rPr>
              <a:t>ΣΤΑΥΡΟΠΟΥΛΟΥ Μ.</a:t>
            </a: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1" kern="0" dirty="0">
                <a:solidFill>
                  <a:srgbClr val="FF3399"/>
                </a:solidFill>
                <a:latin typeface="Calibri" panose="020F0502020204030204"/>
              </a:rPr>
              <a:t>(ΔΕ)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7" name="Ελεύθερη σχεδίαση 27">
            <a:extLst>
              <a:ext uri="{FF2B5EF4-FFF2-40B4-BE49-F238E27FC236}">
                <a16:creationId xmlns:a16="http://schemas.microsoft.com/office/drawing/2014/main" id="{DB110A36-E46B-4840-8918-A6C62E96D3B9}"/>
              </a:ext>
            </a:extLst>
          </p:cNvPr>
          <p:cNvSpPr/>
          <p:nvPr/>
        </p:nvSpPr>
        <p:spPr>
          <a:xfrm>
            <a:off x="1629858" y="2280780"/>
            <a:ext cx="1325636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ΥΠΟΔΙΕΥΘΥΝΣΗ  ΕΝΗΜΕΡΩΤΙΚΩΝ ΕΚΠΟΜΠΩΝ</a:t>
            </a: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l-GR" sz="1000" b="1" kern="0" noProof="0" dirty="0">
                <a:solidFill>
                  <a:srgbClr val="FFFF00"/>
                </a:solidFill>
                <a:latin typeface="Calibri" panose="020F0502020204030204"/>
              </a:rPr>
              <a:t>ΠΑΡΑΣΚΕΥΟΠΟΥΛΟΥ Α.</a:t>
            </a: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8" name="Ελεύθερη σχεδίαση 27">
            <a:extLst>
              <a:ext uri="{FF2B5EF4-FFF2-40B4-BE49-F238E27FC236}">
                <a16:creationId xmlns:a16="http://schemas.microsoft.com/office/drawing/2014/main" id="{B191157B-D55F-4792-92E3-346D70880657}"/>
              </a:ext>
            </a:extLst>
          </p:cNvPr>
          <p:cNvSpPr/>
          <p:nvPr/>
        </p:nvSpPr>
        <p:spPr>
          <a:xfrm>
            <a:off x="3065305" y="2280780"/>
            <a:ext cx="1325636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ΥΠΟΔΙΕΥΘΥΝΣΗ </a:t>
            </a: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ΕΝΗΜΕΡΩΣΗΣ ΡΑΔΙΟΦΩΝΟΥ</a:t>
            </a: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ΤΟΛΙΟΣ ΑΡ.</a:t>
            </a:r>
            <a:r>
              <a:rPr kumimoji="0" lang="el-GR" sz="1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l-GR" sz="1200" b="1" i="0" u="none" strike="noStrike" kern="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(ΔΕ)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Ελεύθερη σχεδίαση 27">
            <a:extLst>
              <a:ext uri="{FF2B5EF4-FFF2-40B4-BE49-F238E27FC236}">
                <a16:creationId xmlns:a16="http://schemas.microsoft.com/office/drawing/2014/main" id="{1793357C-A506-43F9-A290-D56587818DE8}"/>
              </a:ext>
            </a:extLst>
          </p:cNvPr>
          <p:cNvSpPr/>
          <p:nvPr/>
        </p:nvSpPr>
        <p:spPr>
          <a:xfrm>
            <a:off x="4482765" y="2265385"/>
            <a:ext cx="1325636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57785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ΥΠΟΔΙΕΥΘΥΝΣΗ ΕΝΗΜΕΡΩΣΗΣ ΔΙΑΔΙΚΤΥΟΥ</a:t>
            </a:r>
          </a:p>
          <a:p>
            <a:pPr marL="0" marR="0" lvl="0" indent="0" algn="ctr" defTabSz="57785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l-GR" sz="1050" b="1" kern="0" dirty="0">
                <a:solidFill>
                  <a:srgbClr val="FFFF00"/>
                </a:solidFill>
                <a:latin typeface="Calibri" panose="020F0502020204030204"/>
              </a:rPr>
              <a:t>ΟΙΚΟΝΟΜΟΥ ΑΝ.</a:t>
            </a:r>
            <a:r>
              <a:rPr lang="el-GR" sz="1050" b="1" kern="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l-GR" sz="1200" b="1" kern="0" dirty="0">
                <a:solidFill>
                  <a:srgbClr val="FF3399"/>
                </a:solidFill>
                <a:latin typeface="Calibri" panose="020F0502020204030204"/>
              </a:rPr>
              <a:t>(ΔΕ)</a:t>
            </a:r>
          </a:p>
          <a:p>
            <a:pPr marL="0" marR="0" lvl="0" indent="0" algn="ctr" defTabSz="57785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l-GR" sz="1050" b="1" kern="0" dirty="0">
                <a:solidFill>
                  <a:srgbClr val="FF3399"/>
                </a:solidFill>
                <a:latin typeface="Calibri" panose="020F0502020204030204"/>
              </a:rPr>
              <a:t> </a:t>
            </a:r>
            <a:endParaRPr kumimoji="0" lang="el-GR" sz="1100" b="1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Ελεύθερη σχεδίαση 27">
            <a:extLst>
              <a:ext uri="{FF2B5EF4-FFF2-40B4-BE49-F238E27FC236}">
                <a16:creationId xmlns:a16="http://schemas.microsoft.com/office/drawing/2014/main" id="{FD49380D-A7DE-4190-A623-B997AF32DDA6}"/>
              </a:ext>
            </a:extLst>
          </p:cNvPr>
          <p:cNvSpPr/>
          <p:nvPr/>
        </p:nvSpPr>
        <p:spPr>
          <a:xfrm>
            <a:off x="4569157" y="3115291"/>
            <a:ext cx="1105133" cy="83353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Ενημερωτικού Περιεχομένου &amp; Μέσων Κοινωνικής Δικτύωσης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ΔΑΣΚΑΛΑΚΗΣ Ι.</a:t>
            </a:r>
          </a:p>
        </p:txBody>
      </p:sp>
      <p:sp>
        <p:nvSpPr>
          <p:cNvPr id="79" name="Ελεύθερη σχεδίαση 27">
            <a:extLst>
              <a:ext uri="{FF2B5EF4-FFF2-40B4-BE49-F238E27FC236}">
                <a16:creationId xmlns:a16="http://schemas.microsoft.com/office/drawing/2014/main" id="{F38FB2F8-E46E-475A-90D5-DCA5F9F3F511}"/>
              </a:ext>
            </a:extLst>
          </p:cNvPr>
          <p:cNvSpPr/>
          <p:nvPr/>
        </p:nvSpPr>
        <p:spPr>
          <a:xfrm>
            <a:off x="6050768" y="3744650"/>
            <a:ext cx="13480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Περιφέρεια Κεντρικής Μακεδονίας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dirty="0">
                <a:solidFill>
                  <a:srgbClr val="002B82"/>
                </a:solidFill>
              </a:rPr>
              <a:t>(Σέρρες)</a:t>
            </a:r>
          </a:p>
        </p:txBody>
      </p:sp>
      <p:cxnSp>
        <p:nvCxnSpPr>
          <p:cNvPr id="81" name="Straight Connector 5">
            <a:extLst>
              <a:ext uri="{FF2B5EF4-FFF2-40B4-BE49-F238E27FC236}">
                <a16:creationId xmlns:a16="http://schemas.microsoft.com/office/drawing/2014/main" id="{99E755BC-3E33-4FAB-94E5-714263BAB17A}"/>
              </a:ext>
            </a:extLst>
          </p:cNvPr>
          <p:cNvCxnSpPr>
            <a:cxnSpLocks/>
          </p:cNvCxnSpPr>
          <p:nvPr/>
        </p:nvCxnSpPr>
        <p:spPr>
          <a:xfrm>
            <a:off x="919840" y="2188040"/>
            <a:ext cx="4203613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4" name="Ευθεία γραμμή σύνδεσης 73">
            <a:extLst>
              <a:ext uri="{FF2B5EF4-FFF2-40B4-BE49-F238E27FC236}">
                <a16:creationId xmlns:a16="http://schemas.microsoft.com/office/drawing/2014/main" id="{C968202D-AA3F-4ABE-88EA-063DDE6C4E5C}"/>
              </a:ext>
            </a:extLst>
          </p:cNvPr>
          <p:cNvCxnSpPr>
            <a:cxnSpLocks/>
          </p:cNvCxnSpPr>
          <p:nvPr/>
        </p:nvCxnSpPr>
        <p:spPr>
          <a:xfrm>
            <a:off x="1346088" y="3260345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6" name="Ευθεία γραμμή σύνδεσης 75">
            <a:extLst>
              <a:ext uri="{FF2B5EF4-FFF2-40B4-BE49-F238E27FC236}">
                <a16:creationId xmlns:a16="http://schemas.microsoft.com/office/drawing/2014/main" id="{D358A1D6-0764-4C5D-8B0B-F2C66FC17AC3}"/>
              </a:ext>
            </a:extLst>
          </p:cNvPr>
          <p:cNvCxnSpPr>
            <a:cxnSpLocks/>
          </p:cNvCxnSpPr>
          <p:nvPr/>
        </p:nvCxnSpPr>
        <p:spPr>
          <a:xfrm>
            <a:off x="1346088" y="3984809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8" name="Ευθεία γραμμή σύνδεσης 77">
            <a:extLst>
              <a:ext uri="{FF2B5EF4-FFF2-40B4-BE49-F238E27FC236}">
                <a16:creationId xmlns:a16="http://schemas.microsoft.com/office/drawing/2014/main" id="{845AC34D-7547-4F19-A35E-C45CEE4E720C}"/>
              </a:ext>
            </a:extLst>
          </p:cNvPr>
          <p:cNvCxnSpPr>
            <a:cxnSpLocks/>
          </p:cNvCxnSpPr>
          <p:nvPr/>
        </p:nvCxnSpPr>
        <p:spPr>
          <a:xfrm>
            <a:off x="1338218" y="4609288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0" name="Ευθεία γραμμή σύνδεσης 79">
            <a:extLst>
              <a:ext uri="{FF2B5EF4-FFF2-40B4-BE49-F238E27FC236}">
                <a16:creationId xmlns:a16="http://schemas.microsoft.com/office/drawing/2014/main" id="{076FE6DC-FBD6-4987-A959-C36F88877F92}"/>
              </a:ext>
            </a:extLst>
          </p:cNvPr>
          <p:cNvCxnSpPr>
            <a:cxnSpLocks/>
          </p:cNvCxnSpPr>
          <p:nvPr/>
        </p:nvCxnSpPr>
        <p:spPr>
          <a:xfrm>
            <a:off x="1328693" y="5211269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2" name="Ευθεία γραμμή σύνδεσης 81">
            <a:extLst>
              <a:ext uri="{FF2B5EF4-FFF2-40B4-BE49-F238E27FC236}">
                <a16:creationId xmlns:a16="http://schemas.microsoft.com/office/drawing/2014/main" id="{0955B8C9-D17B-4A91-BDF2-711B7B4AD1FF}"/>
              </a:ext>
            </a:extLst>
          </p:cNvPr>
          <p:cNvCxnSpPr>
            <a:cxnSpLocks/>
          </p:cNvCxnSpPr>
          <p:nvPr/>
        </p:nvCxnSpPr>
        <p:spPr>
          <a:xfrm>
            <a:off x="1328693" y="5857057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3" name="Ευθεία γραμμή σύνδεσης 82">
            <a:extLst>
              <a:ext uri="{FF2B5EF4-FFF2-40B4-BE49-F238E27FC236}">
                <a16:creationId xmlns:a16="http://schemas.microsoft.com/office/drawing/2014/main" id="{5FF66F23-FA8A-4640-8DC5-795D3A5333A2}"/>
              </a:ext>
            </a:extLst>
          </p:cNvPr>
          <p:cNvCxnSpPr>
            <a:cxnSpLocks/>
          </p:cNvCxnSpPr>
          <p:nvPr/>
        </p:nvCxnSpPr>
        <p:spPr>
          <a:xfrm>
            <a:off x="1344967" y="6509927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4" name="Ευθεία γραμμή σύνδεσης 83">
            <a:extLst>
              <a:ext uri="{FF2B5EF4-FFF2-40B4-BE49-F238E27FC236}">
                <a16:creationId xmlns:a16="http://schemas.microsoft.com/office/drawing/2014/main" id="{570F7CD7-3D45-4B42-9A98-0C088C2B5F27}"/>
              </a:ext>
            </a:extLst>
          </p:cNvPr>
          <p:cNvCxnSpPr>
            <a:cxnSpLocks/>
          </p:cNvCxnSpPr>
          <p:nvPr/>
        </p:nvCxnSpPr>
        <p:spPr>
          <a:xfrm>
            <a:off x="2865916" y="2949615"/>
            <a:ext cx="11327" cy="107047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5" name="Ευθεία γραμμή σύνδεσης 84">
            <a:extLst>
              <a:ext uri="{FF2B5EF4-FFF2-40B4-BE49-F238E27FC236}">
                <a16:creationId xmlns:a16="http://schemas.microsoft.com/office/drawing/2014/main" id="{B40C5002-F077-454A-B66D-D4B25904BDB6}"/>
              </a:ext>
            </a:extLst>
          </p:cNvPr>
          <p:cNvCxnSpPr>
            <a:cxnSpLocks/>
          </p:cNvCxnSpPr>
          <p:nvPr/>
        </p:nvCxnSpPr>
        <p:spPr>
          <a:xfrm>
            <a:off x="2799785" y="3336571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0" name="Ευθεία γραμμή σύνδεσης 89">
            <a:extLst>
              <a:ext uri="{FF2B5EF4-FFF2-40B4-BE49-F238E27FC236}">
                <a16:creationId xmlns:a16="http://schemas.microsoft.com/office/drawing/2014/main" id="{9B0EBE5E-34EC-44C6-88F3-0801D97CB91D}"/>
              </a:ext>
            </a:extLst>
          </p:cNvPr>
          <p:cNvCxnSpPr>
            <a:cxnSpLocks/>
          </p:cNvCxnSpPr>
          <p:nvPr/>
        </p:nvCxnSpPr>
        <p:spPr>
          <a:xfrm>
            <a:off x="2797813" y="4014222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1" name="Ευθεία γραμμή σύνδεσης 90">
            <a:extLst>
              <a:ext uri="{FF2B5EF4-FFF2-40B4-BE49-F238E27FC236}">
                <a16:creationId xmlns:a16="http://schemas.microsoft.com/office/drawing/2014/main" id="{4EAAB059-3F77-4814-B4D0-D61382C2C7A2}"/>
              </a:ext>
            </a:extLst>
          </p:cNvPr>
          <p:cNvCxnSpPr>
            <a:cxnSpLocks/>
          </p:cNvCxnSpPr>
          <p:nvPr/>
        </p:nvCxnSpPr>
        <p:spPr>
          <a:xfrm>
            <a:off x="919840" y="2169375"/>
            <a:ext cx="0" cy="102139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2" name="Ευθεία γραμμή σύνδεσης 91">
            <a:extLst>
              <a:ext uri="{FF2B5EF4-FFF2-40B4-BE49-F238E27FC236}">
                <a16:creationId xmlns:a16="http://schemas.microsoft.com/office/drawing/2014/main" id="{CBAE6EF3-4B09-4B03-9132-E64E326F0030}"/>
              </a:ext>
            </a:extLst>
          </p:cNvPr>
          <p:cNvCxnSpPr>
            <a:cxnSpLocks/>
          </p:cNvCxnSpPr>
          <p:nvPr/>
        </p:nvCxnSpPr>
        <p:spPr>
          <a:xfrm>
            <a:off x="4361878" y="2973872"/>
            <a:ext cx="11327" cy="107047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3" name="Ευθεία γραμμή σύνδεσης 92">
            <a:extLst>
              <a:ext uri="{FF2B5EF4-FFF2-40B4-BE49-F238E27FC236}">
                <a16:creationId xmlns:a16="http://schemas.microsoft.com/office/drawing/2014/main" id="{AD4728D1-9BB1-499A-889B-5141D7B5E0A1}"/>
              </a:ext>
            </a:extLst>
          </p:cNvPr>
          <p:cNvCxnSpPr>
            <a:cxnSpLocks/>
          </p:cNvCxnSpPr>
          <p:nvPr/>
        </p:nvCxnSpPr>
        <p:spPr>
          <a:xfrm>
            <a:off x="4295747" y="3360828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4" name="Ευθεία γραμμή σύνδεσης 93">
            <a:extLst>
              <a:ext uri="{FF2B5EF4-FFF2-40B4-BE49-F238E27FC236}">
                <a16:creationId xmlns:a16="http://schemas.microsoft.com/office/drawing/2014/main" id="{2559B97C-CCA0-4EAE-BFE9-378EE7CD106C}"/>
              </a:ext>
            </a:extLst>
          </p:cNvPr>
          <p:cNvCxnSpPr>
            <a:cxnSpLocks/>
          </p:cNvCxnSpPr>
          <p:nvPr/>
        </p:nvCxnSpPr>
        <p:spPr>
          <a:xfrm>
            <a:off x="4293775" y="4038479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5" name="Ευθεία γραμμή σύνδεσης 94">
            <a:extLst>
              <a:ext uri="{FF2B5EF4-FFF2-40B4-BE49-F238E27FC236}">
                <a16:creationId xmlns:a16="http://schemas.microsoft.com/office/drawing/2014/main" id="{11D89925-F9BF-4260-8FA6-6F1544FBCBB9}"/>
              </a:ext>
            </a:extLst>
          </p:cNvPr>
          <p:cNvCxnSpPr>
            <a:cxnSpLocks/>
          </p:cNvCxnSpPr>
          <p:nvPr/>
        </p:nvCxnSpPr>
        <p:spPr>
          <a:xfrm>
            <a:off x="5123453" y="2968229"/>
            <a:ext cx="0" cy="18826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8" name="Ευθεία γραμμή σύνδεσης 97">
            <a:extLst>
              <a:ext uri="{FF2B5EF4-FFF2-40B4-BE49-F238E27FC236}">
                <a16:creationId xmlns:a16="http://schemas.microsoft.com/office/drawing/2014/main" id="{DE9162CC-32B7-4ECC-9B43-A27847A15B03}"/>
              </a:ext>
            </a:extLst>
          </p:cNvPr>
          <p:cNvCxnSpPr>
            <a:cxnSpLocks/>
          </p:cNvCxnSpPr>
          <p:nvPr/>
        </p:nvCxnSpPr>
        <p:spPr>
          <a:xfrm>
            <a:off x="11765056" y="2207508"/>
            <a:ext cx="10969" cy="183097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9" name="Ευθεία γραμμή σύνδεσης 98">
            <a:extLst>
              <a:ext uri="{FF2B5EF4-FFF2-40B4-BE49-F238E27FC236}">
                <a16:creationId xmlns:a16="http://schemas.microsoft.com/office/drawing/2014/main" id="{A1D38850-A9FB-4E23-A6BD-85126E4F76D9}"/>
              </a:ext>
            </a:extLst>
          </p:cNvPr>
          <p:cNvCxnSpPr>
            <a:cxnSpLocks/>
          </p:cNvCxnSpPr>
          <p:nvPr/>
        </p:nvCxnSpPr>
        <p:spPr>
          <a:xfrm>
            <a:off x="11698925" y="2594464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0" name="Ευθεία γραμμή σύνδεσης 99">
            <a:extLst>
              <a:ext uri="{FF2B5EF4-FFF2-40B4-BE49-F238E27FC236}">
                <a16:creationId xmlns:a16="http://schemas.microsoft.com/office/drawing/2014/main" id="{6CFE9BAE-1E15-49EA-B8F4-6A36BF64772B}"/>
              </a:ext>
            </a:extLst>
          </p:cNvPr>
          <p:cNvCxnSpPr>
            <a:cxnSpLocks/>
          </p:cNvCxnSpPr>
          <p:nvPr/>
        </p:nvCxnSpPr>
        <p:spPr>
          <a:xfrm>
            <a:off x="11696953" y="3272115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5" name="Ευθεία γραμμή σύνδεσης 104">
            <a:extLst>
              <a:ext uri="{FF2B5EF4-FFF2-40B4-BE49-F238E27FC236}">
                <a16:creationId xmlns:a16="http://schemas.microsoft.com/office/drawing/2014/main" id="{AD4A1A54-BA4E-4E55-94CA-599F741A9397}"/>
              </a:ext>
            </a:extLst>
          </p:cNvPr>
          <p:cNvCxnSpPr>
            <a:cxnSpLocks/>
          </p:cNvCxnSpPr>
          <p:nvPr/>
        </p:nvCxnSpPr>
        <p:spPr>
          <a:xfrm>
            <a:off x="11696953" y="4047837"/>
            <a:ext cx="6613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6" name="Ευθεία γραμμή σύνδεσης 95">
            <a:extLst>
              <a:ext uri="{FF2B5EF4-FFF2-40B4-BE49-F238E27FC236}">
                <a16:creationId xmlns:a16="http://schemas.microsoft.com/office/drawing/2014/main" id="{A7EBBF72-A43F-487E-A97E-1581554BBECF}"/>
              </a:ext>
            </a:extLst>
          </p:cNvPr>
          <p:cNvCxnSpPr>
            <a:cxnSpLocks/>
          </p:cNvCxnSpPr>
          <p:nvPr/>
        </p:nvCxnSpPr>
        <p:spPr>
          <a:xfrm>
            <a:off x="7383230" y="6019145"/>
            <a:ext cx="22409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pic>
        <p:nvPicPr>
          <p:cNvPr id="97" name="Εικόνα 96">
            <a:extLst>
              <a:ext uri="{FF2B5EF4-FFF2-40B4-BE49-F238E27FC236}">
                <a16:creationId xmlns:a16="http://schemas.microsoft.com/office/drawing/2014/main" id="{3FDCFC6B-FFA4-4C1B-8B55-C1573191B09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14847" y="157490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1" name="Ευθεία γραμμή σύνδεσης 100">
            <a:extLst>
              <a:ext uri="{FF2B5EF4-FFF2-40B4-BE49-F238E27FC236}">
                <a16:creationId xmlns:a16="http://schemas.microsoft.com/office/drawing/2014/main" id="{1982D7D2-62B3-4CC5-959B-4C550122247A}"/>
              </a:ext>
            </a:extLst>
          </p:cNvPr>
          <p:cNvCxnSpPr>
            <a:cxnSpLocks/>
          </p:cNvCxnSpPr>
          <p:nvPr/>
        </p:nvCxnSpPr>
        <p:spPr>
          <a:xfrm>
            <a:off x="8294818" y="1963461"/>
            <a:ext cx="944694" cy="1641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103" name="Ευθεία γραμμή σύνδεσης 102">
            <a:extLst>
              <a:ext uri="{FF2B5EF4-FFF2-40B4-BE49-F238E27FC236}">
                <a16:creationId xmlns:a16="http://schemas.microsoft.com/office/drawing/2014/main" id="{6DC068F3-11ED-41D9-A55A-A14B0EAE12D5}"/>
              </a:ext>
            </a:extLst>
          </p:cNvPr>
          <p:cNvCxnSpPr>
            <a:cxnSpLocks/>
          </p:cNvCxnSpPr>
          <p:nvPr/>
        </p:nvCxnSpPr>
        <p:spPr>
          <a:xfrm>
            <a:off x="9235012" y="1963978"/>
            <a:ext cx="48945" cy="41677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104" name="Ευθεία γραμμή σύνδεσης 103">
            <a:extLst>
              <a:ext uri="{FF2B5EF4-FFF2-40B4-BE49-F238E27FC236}">
                <a16:creationId xmlns:a16="http://schemas.microsoft.com/office/drawing/2014/main" id="{1982D7D2-62B3-4CC5-959B-4C550122247A}"/>
              </a:ext>
            </a:extLst>
          </p:cNvPr>
          <p:cNvCxnSpPr>
            <a:cxnSpLocks/>
          </p:cNvCxnSpPr>
          <p:nvPr/>
        </p:nvCxnSpPr>
        <p:spPr>
          <a:xfrm>
            <a:off x="8965043" y="6127009"/>
            <a:ext cx="31891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23" name="Ορθογώνιο 22"/>
          <p:cNvSpPr/>
          <p:nvPr/>
        </p:nvSpPr>
        <p:spPr>
          <a:xfrm>
            <a:off x="7782893" y="5899865"/>
            <a:ext cx="1130873" cy="8671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bg1"/>
                </a:solidFill>
              </a:rPr>
              <a:t>Υ.Δ.Ε.</a:t>
            </a:r>
          </a:p>
          <a:p>
            <a:pPr algn="ctr"/>
            <a:r>
              <a:rPr lang="el-GR" sz="800" dirty="0">
                <a:solidFill>
                  <a:schemeClr val="bg1"/>
                </a:solidFill>
              </a:rPr>
              <a:t>ΤΕΧΝΙΚΗΣ </a:t>
            </a:r>
          </a:p>
          <a:p>
            <a:pPr algn="ctr"/>
            <a:r>
              <a:rPr lang="el-GR" sz="800" dirty="0">
                <a:solidFill>
                  <a:schemeClr val="bg1"/>
                </a:solidFill>
              </a:rPr>
              <a:t>ΛΕΙΤΟΥΡΓΙΑΣ ΠΕΡΙΦ.</a:t>
            </a:r>
          </a:p>
          <a:p>
            <a:pPr algn="ctr"/>
            <a:r>
              <a:rPr lang="el-GR" sz="800" dirty="0">
                <a:solidFill>
                  <a:schemeClr val="bg1"/>
                </a:solidFill>
              </a:rPr>
              <a:t>ΣΤΑΘΜΩΝ</a:t>
            </a:r>
          </a:p>
          <a:p>
            <a:pPr algn="ctr"/>
            <a:r>
              <a:rPr lang="el-GR" sz="800" b="1" dirty="0">
                <a:solidFill>
                  <a:srgbClr val="FF0000"/>
                </a:solidFill>
              </a:rPr>
              <a:t>ΛΥΔΑΚΗΣ ΕΜΜ</a:t>
            </a:r>
            <a:r>
              <a:rPr lang="el-GR" sz="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8" name="Εικόνα 107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585" y="2477961"/>
            <a:ext cx="603556" cy="298730"/>
          </a:xfrm>
          <a:prstGeom prst="rect">
            <a:avLst/>
          </a:prstGeom>
        </p:spPr>
      </p:pic>
      <p:pic>
        <p:nvPicPr>
          <p:cNvPr id="109" name="Εικόνα 108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75" y="2445099"/>
            <a:ext cx="603556" cy="29873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1026FB7-8969-497E-BDB5-D0EBE6B71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06472"/>
              </p:ext>
            </p:extLst>
          </p:nvPr>
        </p:nvGraphicFramePr>
        <p:xfrm>
          <a:off x="2688277" y="4325837"/>
          <a:ext cx="3214940" cy="247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473">
                  <a:extLst>
                    <a:ext uri="{9D8B030D-6E8A-4147-A177-3AD203B41FA5}">
                      <a16:colId xmlns:a16="http://schemas.microsoft.com/office/drawing/2014/main" val="2562737764"/>
                    </a:ext>
                  </a:extLst>
                </a:gridCol>
                <a:gridCol w="1798467">
                  <a:extLst>
                    <a:ext uri="{9D8B030D-6E8A-4147-A177-3AD203B41FA5}">
                      <a16:colId xmlns:a16="http://schemas.microsoft.com/office/drawing/2014/main" val="732907745"/>
                    </a:ext>
                  </a:extLst>
                </a:gridCol>
              </a:tblGrid>
              <a:tr h="113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 ΚΑΒΑΛΑΣ :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ΚΡΗΤΙΚΟΥ ΑΝΑΣΤΑΣΙΑ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97708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 ΚΟΜΟΤΗΝΗΣ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ΤΣΑΚΙΡΗ ΕΙΡΗΝΗ     </a:t>
                      </a:r>
                      <a:r>
                        <a:rPr lang="el-GR" sz="800" b="1" dirty="0"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opperplate Gothic Light" panose="020E05070202060204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095462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 ΟΡΕΣΤΙΑΔΑΣ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r>
                        <a:rPr lang="el-GR" sz="800" b="1" dirty="0">
                          <a:solidFill>
                            <a:schemeClr val="bg2"/>
                          </a:solidFill>
                          <a:effectLst/>
                        </a:rPr>
                        <a:t>ΜΑΝΑΚΑ ΜΑΡΙΑ  </a:t>
                      </a:r>
                      <a:r>
                        <a:rPr lang="el-GR" sz="800" b="1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295670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ΦΛΩΡΙΝΑΣ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r>
                        <a:rPr lang="el-GR" sz="800" b="1" dirty="0">
                          <a:solidFill>
                            <a:schemeClr val="bg2"/>
                          </a:solidFill>
                          <a:effectLst/>
                        </a:rPr>
                        <a:t>ΑΔΑΜΟΥ ΘΩΜΑΙΣ</a:t>
                      </a:r>
                      <a:endParaRPr lang="en-GB" sz="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274410"/>
                  </a:ext>
                </a:extLst>
              </a:tr>
              <a:tr h="171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ΚΟΖΑΝΗΣ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ΝΑΣΙΑΔΗΣ ΘΩΜΑΣ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586092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ΣΕΡΡΩΝ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ΑΝΑΣΤΑΣΙΑΔΗΣ ΒΑΣΙΛΕΙΟΣ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561753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ΙΩΑΝΝΙΝΩΝ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ΤΖΟΚΑΣ ΠΑΝΑΓΙΩΤΗΣ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921122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ΒΟΛΟΥ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ΚΑΠΟΤΑ ΒΑΣΙΛΙΚΗ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588419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ΛΑΡΙΣΑΣ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ΜΗΤΡΟΥΣΙΑΣ ΕΥΑΓΓΕΛΟΣ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505928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ΚΕΡΚΥΡΑΣ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ΔΟΛΙΑΝΙΤΗ ΕΛΣΑ-ΜΑΡΙΑ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7255769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ΖΑΚΥΝΘΟΥ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chemeClr val="bg2"/>
                          </a:solidFill>
                          <a:effectLst/>
                        </a:rPr>
                        <a:t>ΠΑΠΑΔΗΜΗΤΡΙΟΥ ΑΝΔΡΕΑ </a:t>
                      </a:r>
                      <a:r>
                        <a:rPr lang="el-GR" sz="800" b="1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428030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ΤΡΙΠΟΛΗΣ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ΜΠΡΟΥΣΑΛΗ ΠΑΝΑΓΙΩΤΑ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586687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ΚΑΛΑΜΑΤΑΣ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chemeClr val="bg2"/>
                          </a:solidFill>
                          <a:effectLst/>
                        </a:rPr>
                        <a:t>ΓΑΖΟΥΛΗΣ</a:t>
                      </a:r>
                      <a:r>
                        <a:rPr lang="el-GR" sz="800" b="1" baseline="0" dirty="0">
                          <a:solidFill>
                            <a:schemeClr val="bg2"/>
                          </a:solidFill>
                          <a:effectLst/>
                        </a:rPr>
                        <a:t> ΚΩΝ/ΝΟΣ  </a:t>
                      </a:r>
                      <a:r>
                        <a:rPr lang="el-GR" sz="800" b="1" baseline="0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04975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ΧΑΝΙΩΝ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ΠΕΝΤΑΡΑΚΗ</a:t>
                      </a:r>
                      <a:r>
                        <a:rPr lang="el-GR" sz="800" b="1" baseline="0" dirty="0">
                          <a:solidFill>
                            <a:srgbClr val="006666"/>
                          </a:solidFill>
                          <a:effectLst/>
                        </a:rPr>
                        <a:t> ΕΥΤΥΧΙΑ</a:t>
                      </a:r>
                      <a:r>
                        <a:rPr lang="el-GR" sz="800" baseline="0" dirty="0">
                          <a:effectLst/>
                        </a:rPr>
                        <a:t>  </a:t>
                      </a:r>
                      <a:r>
                        <a:rPr lang="el-GR" sz="800" b="1" baseline="0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442429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ΗΡΑΚΛΕΙΟΥ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ΠΑΠΑΔΑΚΗΣ ΓΕΩΡΓΙΟΣ</a:t>
                      </a:r>
                      <a:r>
                        <a:rPr lang="el-GR" sz="800" dirty="0">
                          <a:effectLst/>
                        </a:rPr>
                        <a:t>  </a:t>
                      </a:r>
                      <a:r>
                        <a:rPr lang="el-GR" sz="800" b="1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407702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ΠΑΤΡΑΣ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ΒΑΣΙΛΑΚΗΣ ΜΙΧΑΗΛ   </a:t>
                      </a:r>
                      <a:r>
                        <a:rPr lang="el-GR" sz="800" b="1" dirty="0">
                          <a:solidFill>
                            <a:srgbClr val="FF3399"/>
                          </a:solidFill>
                          <a:effectLst/>
                        </a:rPr>
                        <a:t>ΕΚΤΟΣ</a:t>
                      </a:r>
                      <a:endParaRPr lang="en-GB" sz="800" b="1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275759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Π/Σ ΠΥΡΓΟΥ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ΠΛΕΥΡΙΑΣ ΧΡΗΣΤΟΣ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913520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ΜΥΤΙΛΗΝΗΣ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ΛΑΧΟΥΡΗ ΔΗΜΗΤΡΑ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047671"/>
                  </a:ext>
                </a:extLst>
              </a:tr>
              <a:tr h="128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Π/Σ ΡΟΔΟΥ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6666"/>
                          </a:solidFill>
                          <a:effectLst/>
                        </a:rPr>
                        <a:t>ΜΙΑΟΥΛΗΣ ΑΡΙΣΤΕΙΔΗΣ</a:t>
                      </a:r>
                      <a:endParaRPr lang="en-GB" sz="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677236"/>
                  </a:ext>
                </a:extLst>
              </a:tr>
            </a:tbl>
          </a:graphicData>
        </a:graphic>
      </p:graphicFrame>
      <p:cxnSp>
        <p:nvCxnSpPr>
          <p:cNvPr id="4" name="Γραμμή σύνδεσης: Γωνιώδης 3">
            <a:extLst>
              <a:ext uri="{FF2B5EF4-FFF2-40B4-BE49-F238E27FC236}">
                <a16:creationId xmlns:a16="http://schemas.microsoft.com/office/drawing/2014/main" id="{F71B9B94-8678-4418-A1D3-407893ABE8D4}"/>
              </a:ext>
            </a:extLst>
          </p:cNvPr>
          <p:cNvCxnSpPr>
            <a:cxnSpLocks/>
          </p:cNvCxnSpPr>
          <p:nvPr/>
        </p:nvCxnSpPr>
        <p:spPr>
          <a:xfrm rot="5400000">
            <a:off x="5017377" y="2432327"/>
            <a:ext cx="2718681" cy="1029674"/>
          </a:xfrm>
          <a:prstGeom prst="bentConnector3">
            <a:avLst>
              <a:gd name="adj1" fmla="val 149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Εικόνα 101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276" y="3268468"/>
            <a:ext cx="603556" cy="298730"/>
          </a:xfrm>
          <a:prstGeom prst="rect">
            <a:avLst/>
          </a:prstGeom>
        </p:spPr>
      </p:pic>
      <p:pic>
        <p:nvPicPr>
          <p:cNvPr id="106" name="Εικόνα 105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928" y="4291820"/>
            <a:ext cx="603556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Ευθεία γραμμή σύνδεσης 122">
            <a:extLst>
              <a:ext uri="{FF2B5EF4-FFF2-40B4-BE49-F238E27FC236}">
                <a16:creationId xmlns:a16="http://schemas.microsoft.com/office/drawing/2014/main" id="{116A98F2-FA13-4073-A61B-9CDFAFD86C19}"/>
              </a:ext>
            </a:extLst>
          </p:cNvPr>
          <p:cNvCxnSpPr>
            <a:cxnSpLocks/>
          </p:cNvCxnSpPr>
          <p:nvPr/>
        </p:nvCxnSpPr>
        <p:spPr>
          <a:xfrm>
            <a:off x="4456196" y="1669266"/>
            <a:ext cx="0" cy="1945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9" name="Ευθεία γραμμή σύνδεσης 118">
            <a:extLst>
              <a:ext uri="{FF2B5EF4-FFF2-40B4-BE49-F238E27FC236}">
                <a16:creationId xmlns:a16="http://schemas.microsoft.com/office/drawing/2014/main" id="{03F6FEB5-8E23-4E7B-A5B0-5AEFEE1B3333}"/>
              </a:ext>
            </a:extLst>
          </p:cNvPr>
          <p:cNvCxnSpPr>
            <a:cxnSpLocks/>
          </p:cNvCxnSpPr>
          <p:nvPr/>
        </p:nvCxnSpPr>
        <p:spPr>
          <a:xfrm>
            <a:off x="6824486" y="3883702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0" name="Ευθεία γραμμή σύνδεσης 119">
            <a:extLst>
              <a:ext uri="{FF2B5EF4-FFF2-40B4-BE49-F238E27FC236}">
                <a16:creationId xmlns:a16="http://schemas.microsoft.com/office/drawing/2014/main" id="{8B8D78CA-82A8-428C-82ED-01BDA7B60BAB}"/>
              </a:ext>
            </a:extLst>
          </p:cNvPr>
          <p:cNvCxnSpPr>
            <a:cxnSpLocks/>
          </p:cNvCxnSpPr>
          <p:nvPr/>
        </p:nvCxnSpPr>
        <p:spPr>
          <a:xfrm>
            <a:off x="7701342" y="2778780"/>
            <a:ext cx="12560" cy="562718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1" name="Ευθεία γραμμή σύνδεσης 120">
            <a:extLst>
              <a:ext uri="{FF2B5EF4-FFF2-40B4-BE49-F238E27FC236}">
                <a16:creationId xmlns:a16="http://schemas.microsoft.com/office/drawing/2014/main" id="{A4CFBA16-7E9D-4195-B3E8-1F371AA0BFB5}"/>
              </a:ext>
            </a:extLst>
          </p:cNvPr>
          <p:cNvCxnSpPr>
            <a:cxnSpLocks/>
          </p:cNvCxnSpPr>
          <p:nvPr/>
        </p:nvCxnSpPr>
        <p:spPr>
          <a:xfrm>
            <a:off x="6824426" y="3060190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5" name="Ευθεία γραμμή σύνδεσης 124">
            <a:extLst>
              <a:ext uri="{FF2B5EF4-FFF2-40B4-BE49-F238E27FC236}">
                <a16:creationId xmlns:a16="http://schemas.microsoft.com/office/drawing/2014/main" id="{9F4B5785-8BD9-49BA-8CF3-935E6D55822A}"/>
              </a:ext>
            </a:extLst>
          </p:cNvPr>
          <p:cNvCxnSpPr>
            <a:cxnSpLocks/>
          </p:cNvCxnSpPr>
          <p:nvPr/>
        </p:nvCxnSpPr>
        <p:spPr>
          <a:xfrm flipH="1">
            <a:off x="944421" y="1664906"/>
            <a:ext cx="219" cy="19891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6" name="Ευθεία γραμμή σύνδεσης 125">
            <a:extLst>
              <a:ext uri="{FF2B5EF4-FFF2-40B4-BE49-F238E27FC236}">
                <a16:creationId xmlns:a16="http://schemas.microsoft.com/office/drawing/2014/main" id="{E9D879F7-4980-4DB5-8B8C-3BC5CBB87616}"/>
              </a:ext>
            </a:extLst>
          </p:cNvPr>
          <p:cNvCxnSpPr>
            <a:cxnSpLocks/>
          </p:cNvCxnSpPr>
          <p:nvPr/>
        </p:nvCxnSpPr>
        <p:spPr>
          <a:xfrm>
            <a:off x="2664630" y="1432398"/>
            <a:ext cx="0" cy="43142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7" name="Ευθεία γραμμή σύνδεσης 126">
            <a:extLst>
              <a:ext uri="{FF2B5EF4-FFF2-40B4-BE49-F238E27FC236}">
                <a16:creationId xmlns:a16="http://schemas.microsoft.com/office/drawing/2014/main" id="{DFE9DEDE-7889-4011-AAFC-4FCE16DF124E}"/>
              </a:ext>
            </a:extLst>
          </p:cNvPr>
          <p:cNvCxnSpPr>
            <a:cxnSpLocks/>
          </p:cNvCxnSpPr>
          <p:nvPr/>
        </p:nvCxnSpPr>
        <p:spPr>
          <a:xfrm flipH="1">
            <a:off x="9374261" y="1651698"/>
            <a:ext cx="1" cy="2025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8" name="Ευθεία γραμμή σύνδεσης 127">
            <a:extLst>
              <a:ext uri="{FF2B5EF4-FFF2-40B4-BE49-F238E27FC236}">
                <a16:creationId xmlns:a16="http://schemas.microsoft.com/office/drawing/2014/main" id="{0149C19E-7813-4AEF-89E8-FE11ECC4AE8B}"/>
              </a:ext>
            </a:extLst>
          </p:cNvPr>
          <p:cNvCxnSpPr>
            <a:cxnSpLocks/>
          </p:cNvCxnSpPr>
          <p:nvPr/>
        </p:nvCxnSpPr>
        <p:spPr>
          <a:xfrm>
            <a:off x="10819921" y="2057555"/>
            <a:ext cx="20748" cy="2029576"/>
          </a:xfrm>
          <a:prstGeom prst="line">
            <a:avLst/>
          </a:prstGeom>
          <a:noFill/>
          <a:ln w="15875" cap="flat" cmpd="sng" algn="ctr">
            <a:noFill/>
            <a:prstDash val="solid"/>
            <a:miter lim="800000"/>
          </a:ln>
          <a:effectLst/>
        </p:spPr>
      </p:cxnSp>
      <p:cxnSp>
        <p:nvCxnSpPr>
          <p:cNvPr id="131" name="Straight Connector 5">
            <a:extLst>
              <a:ext uri="{FF2B5EF4-FFF2-40B4-BE49-F238E27FC236}">
                <a16:creationId xmlns:a16="http://schemas.microsoft.com/office/drawing/2014/main" id="{EBF54A18-4E19-45DF-8A82-308AAB01D421}"/>
              </a:ext>
            </a:extLst>
          </p:cNvPr>
          <p:cNvCxnSpPr>
            <a:cxnSpLocks/>
          </p:cNvCxnSpPr>
          <p:nvPr/>
        </p:nvCxnSpPr>
        <p:spPr>
          <a:xfrm>
            <a:off x="955281" y="1675702"/>
            <a:ext cx="350091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1" name="Ευθεία γραμμή σύνδεσης 190">
            <a:extLst>
              <a:ext uri="{FF2B5EF4-FFF2-40B4-BE49-F238E27FC236}">
                <a16:creationId xmlns:a16="http://schemas.microsoft.com/office/drawing/2014/main" id="{0CF8CAEF-06FC-4A28-B496-4838932C87FE}"/>
              </a:ext>
            </a:extLst>
          </p:cNvPr>
          <p:cNvCxnSpPr>
            <a:cxnSpLocks/>
          </p:cNvCxnSpPr>
          <p:nvPr/>
        </p:nvCxnSpPr>
        <p:spPr>
          <a:xfrm>
            <a:off x="11190277" y="1658302"/>
            <a:ext cx="0" cy="219438"/>
          </a:xfrm>
          <a:prstGeom prst="line">
            <a:avLst/>
          </a:prstGeom>
          <a:noFill/>
          <a:ln w="25400" cap="flat" cmpd="sng" algn="ctr">
            <a:solidFill>
              <a:srgbClr val="007434"/>
            </a:solidFill>
            <a:prstDash val="solid"/>
            <a:miter lim="800000"/>
          </a:ln>
          <a:effectLst/>
        </p:spPr>
      </p:cxnSp>
      <p:sp>
        <p:nvSpPr>
          <p:cNvPr id="192" name="Ελεύθερη σχεδίαση 27">
            <a:extLst>
              <a:ext uri="{FF2B5EF4-FFF2-40B4-BE49-F238E27FC236}">
                <a16:creationId xmlns:a16="http://schemas.microsoft.com/office/drawing/2014/main" id="{8F8AC2C1-403D-438B-A654-91CA90DE83D7}"/>
              </a:ext>
            </a:extLst>
          </p:cNvPr>
          <p:cNvSpPr>
            <a:spLocks noChangeAspect="1"/>
          </p:cNvSpPr>
          <p:nvPr/>
        </p:nvSpPr>
        <p:spPr>
          <a:xfrm>
            <a:off x="8659237" y="1863822"/>
            <a:ext cx="151859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chemeClr val="lt1"/>
                </a:solidFill>
              </a:rPr>
              <a:t>ΔΙΕΥΘΥΝΣΗ ΡΑΔΙΟΦΩΝΙΚΩΝ ΣΤΑΘΜΩΝ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ΑΠΕΡΓΗΣ Φ.</a:t>
            </a:r>
          </a:p>
        </p:txBody>
      </p:sp>
      <p:sp>
        <p:nvSpPr>
          <p:cNvPr id="193" name="Ελεύθερη σχεδίαση 25">
            <a:extLst>
              <a:ext uri="{FF2B5EF4-FFF2-40B4-BE49-F238E27FC236}">
                <a16:creationId xmlns:a16="http://schemas.microsoft.com/office/drawing/2014/main" id="{D3BD81EA-7720-45DB-85B0-AD83D8307247}"/>
              </a:ext>
            </a:extLst>
          </p:cNvPr>
          <p:cNvSpPr/>
          <p:nvPr/>
        </p:nvSpPr>
        <p:spPr>
          <a:xfrm>
            <a:off x="4122546" y="265798"/>
            <a:ext cx="2844887" cy="82296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ΓΕΝΙΚΗ ΔΙΕΥΘΥΝΣΗ ΠΡΟΓΡΑΜΜΑΤΟΣ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400" b="1" kern="0" dirty="0">
                <a:solidFill>
                  <a:srgbClr val="FFFF00"/>
                </a:solidFill>
                <a:latin typeface="Calibri" panose="020F0502020204030204"/>
              </a:rPr>
              <a:t>ΠΑΠΑΒΑΣΙΛΕΙΟΥ ΚΩΝ/ΝΟΣ</a:t>
            </a:r>
          </a:p>
        </p:txBody>
      </p:sp>
      <p:sp>
        <p:nvSpPr>
          <p:cNvPr id="194" name="Ελεύθερη σχεδίαση 27">
            <a:extLst>
              <a:ext uri="{FF2B5EF4-FFF2-40B4-BE49-F238E27FC236}">
                <a16:creationId xmlns:a16="http://schemas.microsoft.com/office/drawing/2014/main" id="{F7124163-593A-4A3F-9411-22A57006620E}"/>
              </a:ext>
            </a:extLst>
          </p:cNvPr>
          <p:cNvSpPr>
            <a:spLocks noChangeAspect="1"/>
          </p:cNvSpPr>
          <p:nvPr/>
        </p:nvSpPr>
        <p:spPr>
          <a:xfrm>
            <a:off x="1448724" y="774237"/>
            <a:ext cx="213248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8000"/>
            </a:schemeClr>
          </a:solidFill>
          <a:effectLst>
            <a:outerShdw blurRad="38100" dist="25400" dir="5400000" rotWithShape="0">
              <a:schemeClr val="accent5">
                <a:lumMod val="75000"/>
                <a:alpha val="45000"/>
              </a:scheme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prstClr val="white"/>
                </a:solidFill>
                <a:latin typeface="Calibri" panose="020F0502020204030204"/>
              </a:rPr>
              <a:t>ΤΟΜΕΑΣ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100" b="1" dirty="0">
                <a:solidFill>
                  <a:prstClr val="white"/>
                </a:solidFill>
                <a:latin typeface="Calibri" panose="020F0502020204030204"/>
              </a:rPr>
              <a:t>ΤΗΛΕΟΠΤΙΚΟΥ &amp; ΨΗΦΙΑΚΟΥ ΠΡΟΓΡΑΜΜΑΤΟΣ</a:t>
            </a:r>
          </a:p>
        </p:txBody>
      </p:sp>
      <p:sp>
        <p:nvSpPr>
          <p:cNvPr id="195" name="Ελεύθερη σχεδίαση 27">
            <a:extLst>
              <a:ext uri="{FF2B5EF4-FFF2-40B4-BE49-F238E27FC236}">
                <a16:creationId xmlns:a16="http://schemas.microsoft.com/office/drawing/2014/main" id="{7809DC6C-D346-417B-9377-AC979F4D2C00}"/>
              </a:ext>
            </a:extLst>
          </p:cNvPr>
          <p:cNvSpPr>
            <a:spLocks noChangeAspect="1"/>
          </p:cNvSpPr>
          <p:nvPr/>
        </p:nvSpPr>
        <p:spPr>
          <a:xfrm>
            <a:off x="6105558" y="1877740"/>
            <a:ext cx="1518590" cy="75573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chemeClr val="lt1"/>
                </a:solidFill>
              </a:rPr>
              <a:t>ΔΙΕΥΘΥΝΣΗ ΑΘΛΗΤΙΚΟΥ ΠΡΟΓΡΑΜΜΑΤΟ</a:t>
            </a:r>
            <a:r>
              <a:rPr lang="el-GR" sz="1000" b="1" dirty="0"/>
              <a:t>Σ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dirty="0">
                <a:solidFill>
                  <a:srgbClr val="FFFF00"/>
                </a:solidFill>
              </a:rPr>
              <a:t>ΧΑΤΖΗΓΕΩΡΓΙΟΥ</a:t>
            </a:r>
            <a:r>
              <a:rPr lang="el-GR" sz="1000" b="1" dirty="0">
                <a:solidFill>
                  <a:srgbClr val="FFFF00"/>
                </a:solidFill>
              </a:rPr>
              <a:t> </a:t>
            </a:r>
            <a:r>
              <a:rPr lang="el-GR" sz="1050" b="1" dirty="0">
                <a:solidFill>
                  <a:srgbClr val="FFFF00"/>
                </a:solidFill>
              </a:rPr>
              <a:t>ΔΗΜ.</a:t>
            </a:r>
            <a:endParaRPr lang="en-US" sz="1050" b="1" dirty="0">
              <a:solidFill>
                <a:srgbClr val="FFFF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rgbClr val="FFFF00"/>
                </a:solidFill>
              </a:rPr>
              <a:t>     </a:t>
            </a:r>
            <a:r>
              <a:rPr lang="el-GR" sz="1100" b="1" dirty="0">
                <a:solidFill>
                  <a:srgbClr val="FFFF00"/>
                </a:solidFill>
              </a:rPr>
              <a:t>         </a:t>
            </a:r>
            <a:r>
              <a:rPr lang="en-US" sz="1100" b="1" dirty="0">
                <a:solidFill>
                  <a:srgbClr val="FFFF00"/>
                </a:solidFill>
              </a:rPr>
              <a:t> </a:t>
            </a:r>
            <a:r>
              <a:rPr lang="en-US" sz="1100" b="1" dirty="0">
                <a:solidFill>
                  <a:srgbClr val="FF3399"/>
                </a:solidFill>
              </a:rPr>
              <a:t>(</a:t>
            </a:r>
            <a:r>
              <a:rPr lang="el-GR" sz="1100" b="1" dirty="0">
                <a:solidFill>
                  <a:srgbClr val="FF3399"/>
                </a:solidFill>
              </a:rPr>
              <a:t>ΔΕ</a:t>
            </a:r>
            <a:r>
              <a:rPr lang="en-US" sz="1100" b="1" dirty="0">
                <a:solidFill>
                  <a:srgbClr val="FF3399"/>
                </a:solidFill>
              </a:rPr>
              <a:t>)</a:t>
            </a:r>
            <a:endParaRPr lang="el-GR" sz="1100" b="1" dirty="0">
              <a:solidFill>
                <a:srgbClr val="FF3399"/>
              </a:solidFill>
            </a:endParaRPr>
          </a:p>
        </p:txBody>
      </p:sp>
      <p:sp>
        <p:nvSpPr>
          <p:cNvPr id="196" name="Ελεύθερη σχεδίαση 27">
            <a:extLst>
              <a:ext uri="{FF2B5EF4-FFF2-40B4-BE49-F238E27FC236}">
                <a16:creationId xmlns:a16="http://schemas.microsoft.com/office/drawing/2014/main" id="{262B83B0-0D41-4915-A3C1-2895CD23030C}"/>
              </a:ext>
            </a:extLst>
          </p:cNvPr>
          <p:cNvSpPr>
            <a:spLocks noChangeAspect="1"/>
          </p:cNvSpPr>
          <p:nvPr/>
        </p:nvSpPr>
        <p:spPr>
          <a:xfrm>
            <a:off x="3668933" y="1858152"/>
            <a:ext cx="151859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chemeClr val="lt1"/>
                </a:solidFill>
              </a:rPr>
              <a:t>ΔΙΕΥΘΥΝΣΗ ΑΠΟΔΗΜΟΥ ΕΛΛΗΝΙΣΜΟΥ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ΜΑΝΤΟΥΡΕΚΑΣ ΜΑΧΑΙΡΑΣ Κ.</a:t>
            </a:r>
          </a:p>
        </p:txBody>
      </p:sp>
      <p:sp>
        <p:nvSpPr>
          <p:cNvPr id="197" name="Ελεύθερη σχεδίαση 27">
            <a:extLst>
              <a:ext uri="{FF2B5EF4-FFF2-40B4-BE49-F238E27FC236}">
                <a16:creationId xmlns:a16="http://schemas.microsoft.com/office/drawing/2014/main" id="{13DD3641-1106-4479-B264-FCB315D96CEF}"/>
              </a:ext>
            </a:extLst>
          </p:cNvPr>
          <p:cNvSpPr>
            <a:spLocks noChangeAspect="1"/>
          </p:cNvSpPr>
          <p:nvPr/>
        </p:nvSpPr>
        <p:spPr>
          <a:xfrm>
            <a:off x="205854" y="2735293"/>
            <a:ext cx="1289304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Συμπαραγωγών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ΔΕΛΙΟΤΖΑΚΗΣ ΓΡ.</a:t>
            </a:r>
          </a:p>
        </p:txBody>
      </p:sp>
      <p:sp>
        <p:nvSpPr>
          <p:cNvPr id="198" name="Ελεύθερη σχεδίαση 27">
            <a:extLst>
              <a:ext uri="{FF2B5EF4-FFF2-40B4-BE49-F238E27FC236}">
                <a16:creationId xmlns:a16="http://schemas.microsoft.com/office/drawing/2014/main" id="{DF11035B-A9F3-44D9-A0B9-ECF256AF16E2}"/>
              </a:ext>
            </a:extLst>
          </p:cNvPr>
          <p:cNvSpPr>
            <a:spLocks noChangeAspect="1"/>
          </p:cNvSpPr>
          <p:nvPr/>
        </p:nvSpPr>
        <p:spPr>
          <a:xfrm>
            <a:off x="215125" y="3461966"/>
            <a:ext cx="1289302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Μυθοπλασίας &amp; Ψυχαγωγίας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ΑΛΧΑΝΑΤ ΡΑΧΗΛ </a:t>
            </a:r>
          </a:p>
        </p:txBody>
      </p:sp>
      <p:sp>
        <p:nvSpPr>
          <p:cNvPr id="199" name="Ελεύθερη σχεδίαση 27">
            <a:extLst>
              <a:ext uri="{FF2B5EF4-FFF2-40B4-BE49-F238E27FC236}">
                <a16:creationId xmlns:a16="http://schemas.microsoft.com/office/drawing/2014/main" id="{EFF7F13D-6A5F-4B41-97F0-039598F3933B}"/>
              </a:ext>
            </a:extLst>
          </p:cNvPr>
          <p:cNvSpPr>
            <a:spLocks noChangeAspect="1"/>
          </p:cNvSpPr>
          <p:nvPr/>
        </p:nvSpPr>
        <p:spPr>
          <a:xfrm>
            <a:off x="219022" y="4208382"/>
            <a:ext cx="1289302" cy="62106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Πολιτιστικών, Επιμορφωτικών &amp; Παιδικών </a:t>
            </a:r>
            <a:r>
              <a:rPr lang="el-GR" sz="900" b="1" dirty="0" err="1">
                <a:solidFill>
                  <a:srgbClr val="002B82"/>
                </a:solidFill>
              </a:rPr>
              <a:t>Προγ</a:t>
            </a:r>
            <a:r>
              <a:rPr lang="el-GR" sz="900" b="1" dirty="0">
                <a:solidFill>
                  <a:srgbClr val="002B82"/>
                </a:solidFill>
              </a:rPr>
              <a:t>/των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ΦΥΛΑΚΤΟΣ ΕΛ.</a:t>
            </a:r>
          </a:p>
        </p:txBody>
      </p:sp>
      <p:sp>
        <p:nvSpPr>
          <p:cNvPr id="202" name="Ελεύθερη σχεδίαση 27">
            <a:extLst>
              <a:ext uri="{FF2B5EF4-FFF2-40B4-BE49-F238E27FC236}">
                <a16:creationId xmlns:a16="http://schemas.microsoft.com/office/drawing/2014/main" id="{0777B9E0-9596-4295-A9D5-35A46D2CAC33}"/>
              </a:ext>
            </a:extLst>
          </p:cNvPr>
          <p:cNvSpPr>
            <a:spLocks noChangeAspect="1"/>
          </p:cNvSpPr>
          <p:nvPr/>
        </p:nvSpPr>
        <p:spPr>
          <a:xfrm>
            <a:off x="7187589" y="2999040"/>
            <a:ext cx="1092020" cy="628157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prstClr val="white"/>
                </a:solidFill>
                <a:latin typeface="Calibri" panose="020F0502020204030204"/>
              </a:rPr>
              <a:t>ΥΠΟΔΙΕΥΘΥΝΣΗ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prstClr val="white"/>
                </a:solidFill>
                <a:latin typeface="Calibri" panose="020F0502020204030204"/>
              </a:rPr>
              <a:t>ΕΡΑ ΣΠΟΡ</a:t>
            </a:r>
            <a:endParaRPr lang="el-GR" sz="105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srgbClr val="FFFF00"/>
                </a:solidFill>
                <a:latin typeface="Calibri" panose="020F0502020204030204"/>
              </a:rPr>
              <a:t>ΓΚΟΜΩΛΗΣ ΝΙΚ.</a:t>
            </a:r>
            <a:endParaRPr lang="el-GR" sz="1200" b="1" kern="0" dirty="0">
              <a:solidFill>
                <a:srgbClr val="FF3399"/>
              </a:solidFill>
              <a:latin typeface="Calibri" panose="020F0502020204030204"/>
            </a:endParaRPr>
          </a:p>
        </p:txBody>
      </p:sp>
      <p:sp>
        <p:nvSpPr>
          <p:cNvPr id="203" name="Ελεύθερη σχεδίαση 27">
            <a:extLst>
              <a:ext uri="{FF2B5EF4-FFF2-40B4-BE49-F238E27FC236}">
                <a16:creationId xmlns:a16="http://schemas.microsoft.com/office/drawing/2014/main" id="{C1D12E8C-19FA-4406-BD3B-91D0D1F5E8FB}"/>
              </a:ext>
            </a:extLst>
          </p:cNvPr>
          <p:cNvSpPr>
            <a:spLocks noChangeAspect="1"/>
          </p:cNvSpPr>
          <p:nvPr/>
        </p:nvSpPr>
        <p:spPr>
          <a:xfrm>
            <a:off x="5596725" y="2757545"/>
            <a:ext cx="1276716" cy="615006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Αθλητικών Ειδήσεων Τ/Ο &amp; </a:t>
            </a:r>
            <a:r>
              <a:rPr lang="en-US" sz="900" b="1" dirty="0">
                <a:solidFill>
                  <a:srgbClr val="002B82"/>
                </a:solidFill>
              </a:rPr>
              <a:t>Internet</a:t>
            </a:r>
            <a:r>
              <a:rPr lang="el-GR" sz="900" b="1" dirty="0">
                <a:solidFill>
                  <a:srgbClr val="002B82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ΜΠΑΚΟΠΟΥΛΟΣ Β.</a:t>
            </a:r>
            <a:endParaRPr lang="el-GR" sz="1000" b="1" dirty="0">
              <a:solidFill>
                <a:srgbClr val="006666"/>
              </a:solidFill>
            </a:endParaRPr>
          </a:p>
        </p:txBody>
      </p:sp>
      <p:sp>
        <p:nvSpPr>
          <p:cNvPr id="204" name="Ελεύθερη σχεδίαση 27">
            <a:extLst>
              <a:ext uri="{FF2B5EF4-FFF2-40B4-BE49-F238E27FC236}">
                <a16:creationId xmlns:a16="http://schemas.microsoft.com/office/drawing/2014/main" id="{6FFDFA83-0343-4F84-95CA-C76E081746B5}"/>
              </a:ext>
            </a:extLst>
          </p:cNvPr>
          <p:cNvSpPr>
            <a:spLocks noChangeAspect="1"/>
          </p:cNvSpPr>
          <p:nvPr/>
        </p:nvSpPr>
        <p:spPr>
          <a:xfrm>
            <a:off x="5584137" y="3535067"/>
            <a:ext cx="1289304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Αθλητικών </a:t>
            </a:r>
            <a:r>
              <a:rPr lang="el-GR" sz="900" b="1" dirty="0" err="1">
                <a:solidFill>
                  <a:srgbClr val="002B82"/>
                </a:solidFill>
              </a:rPr>
              <a:t>Εκπ</a:t>
            </a:r>
            <a:r>
              <a:rPr lang="el-GR" sz="900" b="1" dirty="0">
                <a:solidFill>
                  <a:srgbClr val="002B82"/>
                </a:solidFill>
              </a:rPr>
              <a:t>. &amp;  Διοργανώσεων</a:t>
            </a:r>
            <a:endParaRPr lang="en-US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Τ/Ο &amp; </a:t>
            </a:r>
            <a:r>
              <a:rPr lang="en-US" sz="900" b="1" dirty="0">
                <a:solidFill>
                  <a:srgbClr val="002B82"/>
                </a:solidFill>
              </a:rPr>
              <a:t>Internet</a:t>
            </a:r>
            <a:endParaRPr lang="el-GR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ΜΑΚΡΗΣ ΠΑΝΤ.</a:t>
            </a:r>
          </a:p>
        </p:txBody>
      </p:sp>
      <p:sp>
        <p:nvSpPr>
          <p:cNvPr id="205" name="Ελεύθερη σχεδίαση 27">
            <a:extLst>
              <a:ext uri="{FF2B5EF4-FFF2-40B4-BE49-F238E27FC236}">
                <a16:creationId xmlns:a16="http://schemas.microsoft.com/office/drawing/2014/main" id="{C0876398-6A8E-4DA6-BFBE-51A06FD0D30C}"/>
              </a:ext>
            </a:extLst>
          </p:cNvPr>
          <p:cNvSpPr>
            <a:spLocks noChangeAspect="1"/>
          </p:cNvSpPr>
          <p:nvPr/>
        </p:nvSpPr>
        <p:spPr>
          <a:xfrm>
            <a:off x="3776602" y="2786066"/>
            <a:ext cx="1365772" cy="657906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ΕΡΤ</a:t>
            </a: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 World</a:t>
            </a:r>
            <a:endParaRPr lang="el-GR" sz="12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(Τ/Ο</a:t>
            </a: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 &amp; Internet)</a:t>
            </a:r>
            <a:endParaRPr lang="el-GR" sz="12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……………………..</a:t>
            </a:r>
          </a:p>
        </p:txBody>
      </p:sp>
      <p:sp>
        <p:nvSpPr>
          <p:cNvPr id="206" name="Ελεύθερη σχεδίαση 27">
            <a:extLst>
              <a:ext uri="{FF2B5EF4-FFF2-40B4-BE49-F238E27FC236}">
                <a16:creationId xmlns:a16="http://schemas.microsoft.com/office/drawing/2014/main" id="{49E02057-D863-41E2-BD95-0CF2824E051E}"/>
              </a:ext>
            </a:extLst>
          </p:cNvPr>
          <p:cNvSpPr>
            <a:spLocks noChangeAspect="1"/>
          </p:cNvSpPr>
          <p:nvPr/>
        </p:nvSpPr>
        <p:spPr>
          <a:xfrm>
            <a:off x="3771634" y="3585074"/>
            <a:ext cx="1353676" cy="65207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ΦΩΝΗ ΤΗΣ ΕΛΛΑΔΑΣ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000" kern="0" dirty="0">
                <a:latin typeface="Calibri" panose="020F0502020204030204"/>
              </a:rPr>
              <a:t>(ΕΡΑ 5)</a:t>
            </a:r>
            <a:r>
              <a:rPr lang="en-US" sz="1000" kern="0" dirty="0">
                <a:latin typeface="Calibri" panose="020F0502020204030204"/>
              </a:rPr>
              <a:t> 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000" b="1" kern="0" dirty="0">
                <a:solidFill>
                  <a:srgbClr val="FFFF00"/>
                </a:solidFill>
                <a:latin typeface="Calibri" panose="020F0502020204030204"/>
                <a:cs typeface="Calibri"/>
              </a:rPr>
              <a:t>ΤΡΙΑΝΤΑΦΥΛΛΗ Ι. </a:t>
            </a:r>
            <a:r>
              <a:rPr lang="el-GR" sz="1200" b="1" kern="0" dirty="0">
                <a:solidFill>
                  <a:srgbClr val="FF3399"/>
                </a:solidFill>
                <a:latin typeface="Calibri" panose="020F0502020204030204"/>
                <a:cs typeface="Calibri"/>
              </a:rPr>
              <a:t>(ΔΕ)</a:t>
            </a:r>
          </a:p>
        </p:txBody>
      </p:sp>
      <p:sp>
        <p:nvSpPr>
          <p:cNvPr id="207" name="Ελεύθερη σχεδίαση 27">
            <a:extLst>
              <a:ext uri="{FF2B5EF4-FFF2-40B4-BE49-F238E27FC236}">
                <a16:creationId xmlns:a16="http://schemas.microsoft.com/office/drawing/2014/main" id="{B47399F2-BF34-4865-A501-C40D1E6D1A46}"/>
              </a:ext>
            </a:extLst>
          </p:cNvPr>
          <p:cNvSpPr>
            <a:spLocks noChangeAspect="1"/>
          </p:cNvSpPr>
          <p:nvPr/>
        </p:nvSpPr>
        <p:spPr>
          <a:xfrm>
            <a:off x="178612" y="1858152"/>
            <a:ext cx="151859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chemeClr val="lt1"/>
                </a:solidFill>
              </a:rPr>
              <a:t>ΔΙΕΥΘΥΝΣΗ ΠΡΟΓΡΑΜΜΑΤΟΣ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rgbClr val="FFFF00"/>
                </a:solidFill>
              </a:rPr>
              <a:t>ΒΑΦΑΚΟΥ ΕΥΓΕΝΙΑ</a:t>
            </a:r>
          </a:p>
        </p:txBody>
      </p:sp>
      <p:sp>
        <p:nvSpPr>
          <p:cNvPr id="208" name="Ελεύθερη σχεδίαση 27">
            <a:extLst>
              <a:ext uri="{FF2B5EF4-FFF2-40B4-BE49-F238E27FC236}">
                <a16:creationId xmlns:a16="http://schemas.microsoft.com/office/drawing/2014/main" id="{81BFDF10-33C4-4BD2-BDCB-7F960DD4CA8A}"/>
              </a:ext>
            </a:extLst>
          </p:cNvPr>
          <p:cNvSpPr>
            <a:spLocks noChangeAspect="1"/>
          </p:cNvSpPr>
          <p:nvPr/>
        </p:nvSpPr>
        <p:spPr>
          <a:xfrm>
            <a:off x="1913021" y="1854254"/>
            <a:ext cx="151859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chemeClr val="lt1"/>
                </a:solidFill>
              </a:rPr>
              <a:t>ΔΙΕΥΘΥΝΣΗ ΠΑΡΑΓΩΓΗΣ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rgbClr val="FFFF00"/>
                </a:solidFill>
              </a:rPr>
              <a:t>……………..</a:t>
            </a:r>
          </a:p>
        </p:txBody>
      </p:sp>
      <p:sp>
        <p:nvSpPr>
          <p:cNvPr id="209" name="Ελεύθερη σχεδίαση 27">
            <a:extLst>
              <a:ext uri="{FF2B5EF4-FFF2-40B4-BE49-F238E27FC236}">
                <a16:creationId xmlns:a16="http://schemas.microsoft.com/office/drawing/2014/main" id="{74D06A91-9522-44DF-9589-39E3146A4519}"/>
              </a:ext>
            </a:extLst>
          </p:cNvPr>
          <p:cNvSpPr>
            <a:spLocks noChangeAspect="1"/>
          </p:cNvSpPr>
          <p:nvPr/>
        </p:nvSpPr>
        <p:spPr>
          <a:xfrm>
            <a:off x="1955908" y="4273868"/>
            <a:ext cx="1287741" cy="661054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 err="1">
                <a:solidFill>
                  <a:srgbClr val="002B82"/>
                </a:solidFill>
              </a:rPr>
              <a:t>Μεταγλωττισμού</a:t>
            </a:r>
            <a:r>
              <a:rPr lang="el-GR" sz="900" b="1" dirty="0">
                <a:solidFill>
                  <a:srgbClr val="002B82"/>
                </a:solidFill>
              </a:rPr>
              <a:t> &amp; Γλωσσικής Υποστήριξης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ΠΑΠΑΙΩΑΝΝΟΥ ΑΘ-ΧΡ</a:t>
            </a:r>
          </a:p>
        </p:txBody>
      </p:sp>
      <p:sp>
        <p:nvSpPr>
          <p:cNvPr id="211" name="Ελεύθερη σχεδίαση 27">
            <a:extLst>
              <a:ext uri="{FF2B5EF4-FFF2-40B4-BE49-F238E27FC236}">
                <a16:creationId xmlns:a16="http://schemas.microsoft.com/office/drawing/2014/main" id="{73B2EB21-F1B1-4181-A15B-A26538C41404}"/>
              </a:ext>
            </a:extLst>
          </p:cNvPr>
          <p:cNvSpPr>
            <a:spLocks noChangeAspect="1"/>
          </p:cNvSpPr>
          <p:nvPr/>
        </p:nvSpPr>
        <p:spPr>
          <a:xfrm>
            <a:off x="8965117" y="193326"/>
            <a:ext cx="1534410" cy="62764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Γραφείο Γενικού Διευθυντή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FF0000"/>
                </a:solidFill>
              </a:rPr>
              <a:t>ΤΣΟΥΚΑΛΑ Ζ.</a:t>
            </a:r>
          </a:p>
        </p:txBody>
      </p:sp>
      <p:sp>
        <p:nvSpPr>
          <p:cNvPr id="212" name="Ελεύθερη σχεδίαση 27">
            <a:extLst>
              <a:ext uri="{FF2B5EF4-FFF2-40B4-BE49-F238E27FC236}">
                <a16:creationId xmlns:a16="http://schemas.microsoft.com/office/drawing/2014/main" id="{9AE95829-1B12-4ABF-8F89-4DB50A5A7FF5}"/>
              </a:ext>
            </a:extLst>
          </p:cNvPr>
          <p:cNvSpPr>
            <a:spLocks noChangeAspect="1"/>
          </p:cNvSpPr>
          <p:nvPr/>
        </p:nvSpPr>
        <p:spPr>
          <a:xfrm>
            <a:off x="8734104" y="3509460"/>
            <a:ext cx="1289304" cy="69892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ΥΠΟΔΙΕΥΘΥΝΣΗ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Γ΄ Προγράμματος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(ΕΡΑ 3)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srgbClr val="FFFF00"/>
                </a:solidFill>
                <a:latin typeface="Calibri" panose="020F0502020204030204"/>
              </a:rPr>
              <a:t>ΡΩΣΟΠΟΥΛΟΣ ΑΝ.</a:t>
            </a:r>
            <a:endParaRPr lang="el-GR" sz="1100" b="1" kern="0" dirty="0">
              <a:solidFill>
                <a:srgbClr val="FF3399"/>
              </a:solidFill>
              <a:latin typeface="Calibri" panose="020F0502020204030204"/>
            </a:endParaRPr>
          </a:p>
        </p:txBody>
      </p:sp>
      <p:sp>
        <p:nvSpPr>
          <p:cNvPr id="213" name="Ελεύθερη σχεδίαση 27">
            <a:extLst>
              <a:ext uri="{FF2B5EF4-FFF2-40B4-BE49-F238E27FC236}">
                <a16:creationId xmlns:a16="http://schemas.microsoft.com/office/drawing/2014/main" id="{B9988B4A-24DF-464E-B23B-D2C0BEA54CBD}"/>
              </a:ext>
            </a:extLst>
          </p:cNvPr>
          <p:cNvSpPr>
            <a:spLocks noChangeAspect="1"/>
          </p:cNvSpPr>
          <p:nvPr/>
        </p:nvSpPr>
        <p:spPr>
          <a:xfrm>
            <a:off x="8734104" y="4309521"/>
            <a:ext cx="1289304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ΥΠΟΔΙΕΥΘΥΝΣΗ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ΚΟΣΜΟΣ </a:t>
            </a:r>
            <a:r>
              <a:rPr lang="en-US" sz="1100" b="1" kern="0" dirty="0">
                <a:solidFill>
                  <a:prstClr val="white"/>
                </a:solidFill>
                <a:latin typeface="Calibri" panose="020F0502020204030204"/>
              </a:rPr>
              <a:t>FM</a:t>
            </a:r>
            <a:endParaRPr lang="el-GR" sz="11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kern="0" dirty="0">
                <a:solidFill>
                  <a:srgbClr val="FFFF00"/>
                </a:solidFill>
                <a:latin typeface="Calibri" panose="020F0502020204030204"/>
              </a:rPr>
              <a:t>ΑΝΤΩΝΟΠΟΥΛΟΣ Λ.</a:t>
            </a:r>
          </a:p>
        </p:txBody>
      </p:sp>
      <p:sp>
        <p:nvSpPr>
          <p:cNvPr id="214" name="Ελεύθερη σχεδίαση 27">
            <a:extLst>
              <a:ext uri="{FF2B5EF4-FFF2-40B4-BE49-F238E27FC236}">
                <a16:creationId xmlns:a16="http://schemas.microsoft.com/office/drawing/2014/main" id="{159E8334-C653-4165-B25C-3B7E823D5440}"/>
              </a:ext>
            </a:extLst>
          </p:cNvPr>
          <p:cNvSpPr>
            <a:spLocks noChangeAspect="1"/>
          </p:cNvSpPr>
          <p:nvPr/>
        </p:nvSpPr>
        <p:spPr>
          <a:xfrm>
            <a:off x="1940627" y="3500859"/>
            <a:ext cx="1353676" cy="65207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Παραγωγής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&amp; Σκηνοθεσίας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ΚΟΥΝΔΟΥΡΟΠΟΥΛΟΥ Α.</a:t>
            </a:r>
          </a:p>
        </p:txBody>
      </p:sp>
      <p:sp>
        <p:nvSpPr>
          <p:cNvPr id="215" name="Ελεύθερη σχεδίαση 27">
            <a:extLst>
              <a:ext uri="{FF2B5EF4-FFF2-40B4-BE49-F238E27FC236}">
                <a16:creationId xmlns:a16="http://schemas.microsoft.com/office/drawing/2014/main" id="{EB4FAA8C-7360-424B-A120-7A9B9C7F8D91}"/>
              </a:ext>
            </a:extLst>
          </p:cNvPr>
          <p:cNvSpPr>
            <a:spLocks noChangeAspect="1"/>
          </p:cNvSpPr>
          <p:nvPr/>
        </p:nvSpPr>
        <p:spPr>
          <a:xfrm>
            <a:off x="10424531" y="1866902"/>
            <a:ext cx="151859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dirty="0">
                <a:solidFill>
                  <a:schemeClr val="lt1"/>
                </a:solidFill>
              </a:rPr>
              <a:t>ΔΙΕΥΘΥΝΣΗ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dirty="0">
                <a:solidFill>
                  <a:schemeClr val="lt1"/>
                </a:solidFill>
              </a:rPr>
              <a:t>ΜΟΥΣΙΚΩΝ ΣΥΝΟΛΩΝ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dirty="0">
                <a:solidFill>
                  <a:srgbClr val="FFFF00"/>
                </a:solidFill>
              </a:rPr>
              <a:t>ΔΗΜΗΤΡΑΚΑΚΟΣ ΜΙΧ.</a:t>
            </a:r>
            <a:endParaRPr lang="el-GR" sz="1050" b="1" dirty="0">
              <a:solidFill>
                <a:srgbClr val="FF3399"/>
              </a:solidFill>
            </a:endParaRPr>
          </a:p>
        </p:txBody>
      </p:sp>
      <p:sp>
        <p:nvSpPr>
          <p:cNvPr id="216" name="Ελεύθερη σχεδίαση 30">
            <a:extLst>
              <a:ext uri="{FF2B5EF4-FFF2-40B4-BE49-F238E27FC236}">
                <a16:creationId xmlns:a16="http://schemas.microsoft.com/office/drawing/2014/main" id="{1C3C08C7-62C9-453E-BC8F-5CDD213DE65D}"/>
              </a:ext>
            </a:extLst>
          </p:cNvPr>
          <p:cNvSpPr/>
          <p:nvPr/>
        </p:nvSpPr>
        <p:spPr>
          <a:xfrm>
            <a:off x="10489941" y="2740143"/>
            <a:ext cx="1288604" cy="566630"/>
          </a:xfrm>
          <a:custGeom>
            <a:avLst/>
            <a:gdLst>
              <a:gd name="connsiteX0" fmla="*/ 0 w 1104847"/>
              <a:gd name="connsiteY0" fmla="*/ 0 h 661465"/>
              <a:gd name="connsiteX1" fmla="*/ 1104847 w 1104847"/>
              <a:gd name="connsiteY1" fmla="*/ 0 h 661465"/>
              <a:gd name="connsiteX2" fmla="*/ 1104847 w 1104847"/>
              <a:gd name="connsiteY2" fmla="*/ 661465 h 661465"/>
              <a:gd name="connsiteX3" fmla="*/ 0 w 1104847"/>
              <a:gd name="connsiteY3" fmla="*/ 661465 h 661465"/>
              <a:gd name="connsiteX4" fmla="*/ 0 w 1104847"/>
              <a:gd name="connsiteY4" fmla="*/ 0 h 66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847" h="661465">
                <a:moveTo>
                  <a:pt x="0" y="0"/>
                </a:moveTo>
                <a:lnTo>
                  <a:pt x="1104847" y="0"/>
                </a:lnTo>
                <a:lnTo>
                  <a:pt x="1104847" y="661465"/>
                </a:lnTo>
                <a:lnTo>
                  <a:pt x="0" y="6614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ΕΘΝΙΚΗ ΣΥΜΦΩΝΙΚΗ ΟΡΧΗΣΤΡΑ</a:t>
            </a:r>
            <a:endParaRPr lang="en-GB" sz="1050" b="1" dirty="0">
              <a:solidFill>
                <a:srgbClr val="002B82"/>
              </a:solidFill>
            </a:endParaRPr>
          </a:p>
        </p:txBody>
      </p:sp>
      <p:sp>
        <p:nvSpPr>
          <p:cNvPr id="217" name="Ελεύθερη σχεδίαση 31">
            <a:extLst>
              <a:ext uri="{FF2B5EF4-FFF2-40B4-BE49-F238E27FC236}">
                <a16:creationId xmlns:a16="http://schemas.microsoft.com/office/drawing/2014/main" id="{B0DE4DB4-1ACB-40B6-BD25-AA8FB1B2AC5F}"/>
              </a:ext>
            </a:extLst>
          </p:cNvPr>
          <p:cNvSpPr/>
          <p:nvPr/>
        </p:nvSpPr>
        <p:spPr>
          <a:xfrm>
            <a:off x="10499527" y="3519304"/>
            <a:ext cx="1289304" cy="566928"/>
          </a:xfrm>
          <a:custGeom>
            <a:avLst/>
            <a:gdLst>
              <a:gd name="connsiteX0" fmla="*/ 0 w 1090565"/>
              <a:gd name="connsiteY0" fmla="*/ 0 h 651866"/>
              <a:gd name="connsiteX1" fmla="*/ 1090565 w 1090565"/>
              <a:gd name="connsiteY1" fmla="*/ 0 h 651866"/>
              <a:gd name="connsiteX2" fmla="*/ 1090565 w 1090565"/>
              <a:gd name="connsiteY2" fmla="*/ 651866 h 651866"/>
              <a:gd name="connsiteX3" fmla="*/ 0 w 1090565"/>
              <a:gd name="connsiteY3" fmla="*/ 651866 h 651866"/>
              <a:gd name="connsiteX4" fmla="*/ 0 w 1090565"/>
              <a:gd name="connsiteY4" fmla="*/ 0 h 6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565" h="651866">
                <a:moveTo>
                  <a:pt x="0" y="0"/>
                </a:moveTo>
                <a:lnTo>
                  <a:pt x="1090565" y="0"/>
                </a:lnTo>
                <a:lnTo>
                  <a:pt x="1090565" y="651866"/>
                </a:lnTo>
                <a:lnTo>
                  <a:pt x="0" y="651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>
                <a:solidFill>
                  <a:srgbClr val="002B82"/>
                </a:solidFill>
              </a:rPr>
              <a:t>ΟΡΧΗΣΤΡΑ ΣΥΓΧΡΟΝΗΣ ΜΟΥΣΙΚΗΣ</a:t>
            </a:r>
            <a:endParaRPr lang="en-GB" sz="1050" b="1">
              <a:solidFill>
                <a:srgbClr val="002B82"/>
              </a:solidFill>
            </a:endParaRPr>
          </a:p>
        </p:txBody>
      </p:sp>
      <p:sp>
        <p:nvSpPr>
          <p:cNvPr id="218" name="Ελεύθερη σχεδίαση 45">
            <a:extLst>
              <a:ext uri="{FF2B5EF4-FFF2-40B4-BE49-F238E27FC236}">
                <a16:creationId xmlns:a16="http://schemas.microsoft.com/office/drawing/2014/main" id="{AAE918F1-D35B-49F0-BEFA-D6D5BA7FA958}"/>
              </a:ext>
            </a:extLst>
          </p:cNvPr>
          <p:cNvSpPr/>
          <p:nvPr/>
        </p:nvSpPr>
        <p:spPr>
          <a:xfrm>
            <a:off x="10488113" y="4291131"/>
            <a:ext cx="1289304" cy="566630"/>
          </a:xfrm>
          <a:custGeom>
            <a:avLst/>
            <a:gdLst>
              <a:gd name="connsiteX0" fmla="*/ 0 w 1078075"/>
              <a:gd name="connsiteY0" fmla="*/ 0 h 715330"/>
              <a:gd name="connsiteX1" fmla="*/ 1078075 w 1078075"/>
              <a:gd name="connsiteY1" fmla="*/ 0 h 715330"/>
              <a:gd name="connsiteX2" fmla="*/ 1078075 w 1078075"/>
              <a:gd name="connsiteY2" fmla="*/ 715330 h 715330"/>
              <a:gd name="connsiteX3" fmla="*/ 0 w 1078075"/>
              <a:gd name="connsiteY3" fmla="*/ 715330 h 715330"/>
              <a:gd name="connsiteX4" fmla="*/ 0 w 1078075"/>
              <a:gd name="connsiteY4" fmla="*/ 0 h 7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075" h="715330">
                <a:moveTo>
                  <a:pt x="0" y="0"/>
                </a:moveTo>
                <a:lnTo>
                  <a:pt x="1078075" y="0"/>
                </a:lnTo>
                <a:lnTo>
                  <a:pt x="1078075" y="715330"/>
                </a:lnTo>
                <a:lnTo>
                  <a:pt x="0" y="7153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>
                <a:solidFill>
                  <a:srgbClr val="002B82"/>
                </a:solidFill>
              </a:rPr>
              <a:t>ΧΟΡΩΔΙΑ</a:t>
            </a:r>
            <a:endParaRPr lang="en-GB" sz="1050" b="1">
              <a:solidFill>
                <a:srgbClr val="002B82"/>
              </a:solidFill>
            </a:endParaRPr>
          </a:p>
        </p:txBody>
      </p:sp>
      <p:sp>
        <p:nvSpPr>
          <p:cNvPr id="219" name="Ελεύθερη σχεδίαση 46">
            <a:extLst>
              <a:ext uri="{FF2B5EF4-FFF2-40B4-BE49-F238E27FC236}">
                <a16:creationId xmlns:a16="http://schemas.microsoft.com/office/drawing/2014/main" id="{1954377A-46E0-4E6E-B8A7-4BDDE69505EE}"/>
              </a:ext>
            </a:extLst>
          </p:cNvPr>
          <p:cNvSpPr/>
          <p:nvPr/>
        </p:nvSpPr>
        <p:spPr>
          <a:xfrm>
            <a:off x="10500227" y="5071278"/>
            <a:ext cx="1288604" cy="566630"/>
          </a:xfrm>
          <a:custGeom>
            <a:avLst/>
            <a:gdLst>
              <a:gd name="connsiteX0" fmla="*/ 0 w 1078075"/>
              <a:gd name="connsiteY0" fmla="*/ 0 h 715330"/>
              <a:gd name="connsiteX1" fmla="*/ 1078075 w 1078075"/>
              <a:gd name="connsiteY1" fmla="*/ 0 h 715330"/>
              <a:gd name="connsiteX2" fmla="*/ 1078075 w 1078075"/>
              <a:gd name="connsiteY2" fmla="*/ 715330 h 715330"/>
              <a:gd name="connsiteX3" fmla="*/ 0 w 1078075"/>
              <a:gd name="connsiteY3" fmla="*/ 715330 h 715330"/>
              <a:gd name="connsiteX4" fmla="*/ 0 w 1078075"/>
              <a:gd name="connsiteY4" fmla="*/ 0 h 7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075" h="715330">
                <a:moveTo>
                  <a:pt x="0" y="0"/>
                </a:moveTo>
                <a:lnTo>
                  <a:pt x="1078075" y="0"/>
                </a:lnTo>
                <a:lnTo>
                  <a:pt x="1078075" y="715330"/>
                </a:lnTo>
                <a:lnTo>
                  <a:pt x="0" y="7153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Παραγωγής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ΚΟΠΑΝΑ Μ.</a:t>
            </a:r>
          </a:p>
        </p:txBody>
      </p:sp>
      <p:cxnSp>
        <p:nvCxnSpPr>
          <p:cNvPr id="220" name="Γραμμή σύνδεσης: Γωνιώδης 219">
            <a:extLst>
              <a:ext uri="{FF2B5EF4-FFF2-40B4-BE49-F238E27FC236}">
                <a16:creationId xmlns:a16="http://schemas.microsoft.com/office/drawing/2014/main" id="{5C0BCA9D-4FE1-49C2-98B6-2420BC07CA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81205" y="787494"/>
            <a:ext cx="669287" cy="4513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22" name="Ευθεία γραμμή σύνδεσης 221">
            <a:extLst>
              <a:ext uri="{FF2B5EF4-FFF2-40B4-BE49-F238E27FC236}">
                <a16:creationId xmlns:a16="http://schemas.microsoft.com/office/drawing/2014/main" id="{2D014927-2C62-4046-B229-7B68EEB48498}"/>
              </a:ext>
            </a:extLst>
          </p:cNvPr>
          <p:cNvCxnSpPr>
            <a:cxnSpLocks/>
          </p:cNvCxnSpPr>
          <p:nvPr/>
        </p:nvCxnSpPr>
        <p:spPr>
          <a:xfrm>
            <a:off x="5447282" y="1061893"/>
            <a:ext cx="0" cy="61380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23" name="Straight Connector 5">
            <a:extLst>
              <a:ext uri="{FF2B5EF4-FFF2-40B4-BE49-F238E27FC236}">
                <a16:creationId xmlns:a16="http://schemas.microsoft.com/office/drawing/2014/main" id="{74435DE3-32CC-4EF9-B3DB-0198FC4C5047}"/>
              </a:ext>
            </a:extLst>
          </p:cNvPr>
          <p:cNvCxnSpPr>
            <a:cxnSpLocks/>
          </p:cNvCxnSpPr>
          <p:nvPr/>
        </p:nvCxnSpPr>
        <p:spPr>
          <a:xfrm flipV="1">
            <a:off x="5444603" y="1658923"/>
            <a:ext cx="5745674" cy="598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24" name="Ελεύθερη σχεδίαση 27">
            <a:extLst>
              <a:ext uri="{FF2B5EF4-FFF2-40B4-BE49-F238E27FC236}">
                <a16:creationId xmlns:a16="http://schemas.microsoft.com/office/drawing/2014/main" id="{4C393A57-9B6E-49AD-8A9A-F42895835D16}"/>
              </a:ext>
            </a:extLst>
          </p:cNvPr>
          <p:cNvSpPr>
            <a:spLocks noChangeAspect="1"/>
          </p:cNvSpPr>
          <p:nvPr/>
        </p:nvSpPr>
        <p:spPr>
          <a:xfrm>
            <a:off x="8706942" y="5117003"/>
            <a:ext cx="1289304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Προγραμματισμού, Ροής &amp; Ελέγχου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ΓΕΩΡΓΙΟΥ Ε.</a:t>
            </a:r>
          </a:p>
        </p:txBody>
      </p:sp>
      <p:sp>
        <p:nvSpPr>
          <p:cNvPr id="225" name="Ελεύθερη σχεδίαση 27">
            <a:extLst>
              <a:ext uri="{FF2B5EF4-FFF2-40B4-BE49-F238E27FC236}">
                <a16:creationId xmlns:a16="http://schemas.microsoft.com/office/drawing/2014/main" id="{42A6D3B6-C5A1-4D48-8BA9-A46F73EF0FB6}"/>
              </a:ext>
            </a:extLst>
          </p:cNvPr>
          <p:cNvSpPr>
            <a:spLocks noChangeAspect="1"/>
          </p:cNvSpPr>
          <p:nvPr/>
        </p:nvSpPr>
        <p:spPr>
          <a:xfrm>
            <a:off x="8734104" y="2744820"/>
            <a:ext cx="1289304" cy="6991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ΥΠΟΔΙΕΥΘΥΝΣΗ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Β΄ Προγράμματος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(ΕΡΑ 2)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srgbClr val="FFFF00"/>
                </a:solidFill>
                <a:latin typeface="Calibri" panose="020F0502020204030204"/>
              </a:rPr>
              <a:t>ΚΟΖΑΚΟΥ Μ.</a:t>
            </a:r>
          </a:p>
        </p:txBody>
      </p:sp>
      <p:sp>
        <p:nvSpPr>
          <p:cNvPr id="228" name="Ελεύθερη σχεδίαση 27">
            <a:extLst>
              <a:ext uri="{FF2B5EF4-FFF2-40B4-BE49-F238E27FC236}">
                <a16:creationId xmlns:a16="http://schemas.microsoft.com/office/drawing/2014/main" id="{EFEDA451-93AE-4A62-A8EB-30A0756DB533}"/>
              </a:ext>
            </a:extLst>
          </p:cNvPr>
          <p:cNvSpPr>
            <a:spLocks noChangeAspect="1"/>
          </p:cNvSpPr>
          <p:nvPr/>
        </p:nvSpPr>
        <p:spPr>
          <a:xfrm>
            <a:off x="228547" y="5709498"/>
            <a:ext cx="1289302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Σύνθεσης &amp; Ροής Προγράμματος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ΛΑΔΑΣ ΔΙΟΝ.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en-US" sz="800" dirty="0">
              <a:solidFill>
                <a:srgbClr val="002B82"/>
              </a:solidFill>
            </a:endParaRPr>
          </a:p>
        </p:txBody>
      </p:sp>
      <p:sp>
        <p:nvSpPr>
          <p:cNvPr id="232" name="Ελεύθερη σχεδίαση 27">
            <a:extLst>
              <a:ext uri="{FF2B5EF4-FFF2-40B4-BE49-F238E27FC236}">
                <a16:creationId xmlns:a16="http://schemas.microsoft.com/office/drawing/2014/main" id="{93BC79BF-B1C2-488D-A7E4-C210DB0E7D44}"/>
              </a:ext>
            </a:extLst>
          </p:cNvPr>
          <p:cNvSpPr>
            <a:spLocks noChangeAspect="1"/>
          </p:cNvSpPr>
          <p:nvPr/>
        </p:nvSpPr>
        <p:spPr>
          <a:xfrm>
            <a:off x="1922066" y="2705293"/>
            <a:ext cx="1372308" cy="661054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Παρουσίασης Εκπομπών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……………………..</a:t>
            </a:r>
          </a:p>
        </p:txBody>
      </p:sp>
      <p:sp>
        <p:nvSpPr>
          <p:cNvPr id="59" name="Αστέρι: 5 ακτίνες 58">
            <a:extLst>
              <a:ext uri="{FF2B5EF4-FFF2-40B4-BE49-F238E27FC236}">
                <a16:creationId xmlns:a16="http://schemas.microsoft.com/office/drawing/2014/main" id="{146FA0E5-2021-44BD-8618-8CCB5DAE57E5}"/>
              </a:ext>
            </a:extLst>
          </p:cNvPr>
          <p:cNvSpPr/>
          <p:nvPr/>
        </p:nvSpPr>
        <p:spPr>
          <a:xfrm>
            <a:off x="6501774" y="3558909"/>
            <a:ext cx="120399" cy="100677"/>
          </a:xfrm>
          <a:prstGeom prst="star5">
            <a:avLst/>
          </a:prstGeom>
          <a:solidFill>
            <a:srgbClr val="ED7D31"/>
          </a:solidFill>
          <a:ln w="12700" cap="flat" cmpd="sng" algn="ctr">
            <a:solidFill>
              <a:srgbClr val="0E7B8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Αστέρι: 5 ακτίνες 60">
            <a:extLst>
              <a:ext uri="{FF2B5EF4-FFF2-40B4-BE49-F238E27FC236}">
                <a16:creationId xmlns:a16="http://schemas.microsoft.com/office/drawing/2014/main" id="{66A877D9-428B-462C-A8B3-2C9ED72CC512}"/>
              </a:ext>
            </a:extLst>
          </p:cNvPr>
          <p:cNvSpPr/>
          <p:nvPr/>
        </p:nvSpPr>
        <p:spPr>
          <a:xfrm>
            <a:off x="5494231" y="4368756"/>
            <a:ext cx="120399" cy="100677"/>
          </a:xfrm>
          <a:prstGeom prst="star5">
            <a:avLst/>
          </a:prstGeom>
          <a:solidFill>
            <a:srgbClr val="ED7D31"/>
          </a:solidFill>
          <a:ln w="12700" cap="flat" cmpd="sng" algn="ctr">
            <a:solidFill>
              <a:srgbClr val="0E7B8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Ορθογώνιο 62">
            <a:extLst>
              <a:ext uri="{FF2B5EF4-FFF2-40B4-BE49-F238E27FC236}">
                <a16:creationId xmlns:a16="http://schemas.microsoft.com/office/drawing/2014/main" id="{CFDBB281-980B-451B-89FD-7A58FA2FA802}"/>
              </a:ext>
            </a:extLst>
          </p:cNvPr>
          <p:cNvSpPr/>
          <p:nvPr/>
        </p:nvSpPr>
        <p:spPr>
          <a:xfrm>
            <a:off x="5615390" y="4359150"/>
            <a:ext cx="2354313" cy="355902"/>
          </a:xfrm>
          <a:prstGeom prst="rect">
            <a:avLst/>
          </a:prstGeom>
          <a:solidFill>
            <a:schemeClr val="accent3">
              <a:lumMod val="20000"/>
              <a:lumOff val="80000"/>
              <a:alpha val="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l-GR" sz="900" i="1" kern="0">
                <a:solidFill>
                  <a:srgbClr val="002B82"/>
                </a:solidFill>
                <a:latin typeface="Calibri" panose="020F0502020204030204"/>
              </a:rPr>
              <a:t>Η παραγωγή θα υποστηρίζεται και από τη Διεύθυνση Παραγωγής της Γ.Δ. Ενημέρωσης </a:t>
            </a:r>
            <a:endParaRPr lang="en-GB" sz="900" i="1" kern="0">
              <a:solidFill>
                <a:srgbClr val="002B82"/>
              </a:solidFill>
              <a:latin typeface="Calibri" panose="020F0502020204030204"/>
            </a:endParaRPr>
          </a:p>
        </p:txBody>
      </p:sp>
      <p:sp>
        <p:nvSpPr>
          <p:cNvPr id="85" name="Μισό πλαίσιο 84">
            <a:extLst>
              <a:ext uri="{FF2B5EF4-FFF2-40B4-BE49-F238E27FC236}">
                <a16:creationId xmlns:a16="http://schemas.microsoft.com/office/drawing/2014/main" id="{DE1FAB76-9393-44C7-8EAE-EDC34DE641AC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Ελεύθερη σχεδίαση 27">
            <a:extLst>
              <a:ext uri="{FF2B5EF4-FFF2-40B4-BE49-F238E27FC236}">
                <a16:creationId xmlns:a16="http://schemas.microsoft.com/office/drawing/2014/main" id="{20751774-8ACC-4F57-A9F2-EDA97BEBB78D}"/>
              </a:ext>
            </a:extLst>
          </p:cNvPr>
          <p:cNvSpPr>
            <a:spLocks noChangeAspect="1"/>
          </p:cNvSpPr>
          <p:nvPr/>
        </p:nvSpPr>
        <p:spPr>
          <a:xfrm>
            <a:off x="215125" y="4956166"/>
            <a:ext cx="1289302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Νεανικού &amp; Ψηφιακού Προγράμματος</a:t>
            </a:r>
            <a:endParaRPr lang="el-GR" sz="1000" b="1" dirty="0">
              <a:solidFill>
                <a:srgbClr val="006666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………………</a:t>
            </a:r>
            <a:endParaRPr lang="el-GR" sz="900" b="1" dirty="0">
              <a:solidFill>
                <a:srgbClr val="002B82"/>
              </a:solidFill>
            </a:endParaRPr>
          </a:p>
        </p:txBody>
      </p:sp>
      <p:cxnSp>
        <p:nvCxnSpPr>
          <p:cNvPr id="65" name="Γραμμή σύνδεσης: Γωνιώδης 64">
            <a:extLst>
              <a:ext uri="{FF2B5EF4-FFF2-40B4-BE49-F238E27FC236}">
                <a16:creationId xmlns:a16="http://schemas.microsoft.com/office/drawing/2014/main" id="{31A22202-B2D4-470B-B819-E619928F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2219" y="619381"/>
            <a:ext cx="2062898" cy="975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7" name="Ευθεία γραμμή σύνδεσης 66">
            <a:extLst>
              <a:ext uri="{FF2B5EF4-FFF2-40B4-BE49-F238E27FC236}">
                <a16:creationId xmlns:a16="http://schemas.microsoft.com/office/drawing/2014/main" id="{6C132E9B-F847-405F-B3C9-F50F8BB1F1D8}"/>
              </a:ext>
            </a:extLst>
          </p:cNvPr>
          <p:cNvCxnSpPr>
            <a:cxnSpLocks/>
          </p:cNvCxnSpPr>
          <p:nvPr/>
        </p:nvCxnSpPr>
        <p:spPr>
          <a:xfrm flipH="1">
            <a:off x="4456196" y="3440495"/>
            <a:ext cx="5066" cy="14948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F8EAE06D-FB3D-4CE4-8DCE-E82B744DE0F2}"/>
              </a:ext>
            </a:extLst>
          </p:cNvPr>
          <p:cNvCxnSpPr>
            <a:cxnSpLocks/>
          </p:cNvCxnSpPr>
          <p:nvPr/>
        </p:nvCxnSpPr>
        <p:spPr>
          <a:xfrm flipH="1">
            <a:off x="1622390" y="2585774"/>
            <a:ext cx="7262" cy="343425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0" name="Ευθεία γραμμή σύνδεσης 59">
            <a:extLst>
              <a:ext uri="{FF2B5EF4-FFF2-40B4-BE49-F238E27FC236}">
                <a16:creationId xmlns:a16="http://schemas.microsoft.com/office/drawing/2014/main" id="{4C98EF98-B3C3-4CE4-99A9-F80FB1C8D13A}"/>
              </a:ext>
            </a:extLst>
          </p:cNvPr>
          <p:cNvCxnSpPr>
            <a:cxnSpLocks/>
          </p:cNvCxnSpPr>
          <p:nvPr/>
        </p:nvCxnSpPr>
        <p:spPr>
          <a:xfrm>
            <a:off x="1474076" y="3072343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2" name="Ευθεία γραμμή σύνδεσης 61">
            <a:extLst>
              <a:ext uri="{FF2B5EF4-FFF2-40B4-BE49-F238E27FC236}">
                <a16:creationId xmlns:a16="http://schemas.microsoft.com/office/drawing/2014/main" id="{31AAACFB-508F-4177-A0A4-49B15251780D}"/>
              </a:ext>
            </a:extLst>
          </p:cNvPr>
          <p:cNvCxnSpPr>
            <a:cxnSpLocks/>
          </p:cNvCxnSpPr>
          <p:nvPr/>
        </p:nvCxnSpPr>
        <p:spPr>
          <a:xfrm>
            <a:off x="1483601" y="3786718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6" name="Ευθεία γραμμή σύνδεσης 65">
            <a:extLst>
              <a:ext uri="{FF2B5EF4-FFF2-40B4-BE49-F238E27FC236}">
                <a16:creationId xmlns:a16="http://schemas.microsoft.com/office/drawing/2014/main" id="{1855CA8E-9C28-48E8-AE5E-4B7229AD7B34}"/>
              </a:ext>
            </a:extLst>
          </p:cNvPr>
          <p:cNvCxnSpPr>
            <a:cxnSpLocks/>
          </p:cNvCxnSpPr>
          <p:nvPr/>
        </p:nvCxnSpPr>
        <p:spPr>
          <a:xfrm>
            <a:off x="1454315" y="5297443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8" name="Ευθεία γραμμή σύνδεσης 67">
            <a:extLst>
              <a:ext uri="{FF2B5EF4-FFF2-40B4-BE49-F238E27FC236}">
                <a16:creationId xmlns:a16="http://schemas.microsoft.com/office/drawing/2014/main" id="{3A60332D-A13D-4832-A1A5-BA6F0A9E1FFB}"/>
              </a:ext>
            </a:extLst>
          </p:cNvPr>
          <p:cNvCxnSpPr>
            <a:cxnSpLocks/>
          </p:cNvCxnSpPr>
          <p:nvPr/>
        </p:nvCxnSpPr>
        <p:spPr>
          <a:xfrm>
            <a:off x="1464551" y="6020033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9" name="Ευθεία γραμμή σύνδεσης 68">
            <a:extLst>
              <a:ext uri="{FF2B5EF4-FFF2-40B4-BE49-F238E27FC236}">
                <a16:creationId xmlns:a16="http://schemas.microsoft.com/office/drawing/2014/main" id="{AF9385A3-38E0-4A43-B1B6-A8A0905A36B8}"/>
              </a:ext>
            </a:extLst>
          </p:cNvPr>
          <p:cNvCxnSpPr>
            <a:cxnSpLocks/>
          </p:cNvCxnSpPr>
          <p:nvPr/>
        </p:nvCxnSpPr>
        <p:spPr>
          <a:xfrm>
            <a:off x="3371441" y="2594756"/>
            <a:ext cx="0" cy="20201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0" name="Ευθεία γραμμή σύνδεσης 69">
            <a:extLst>
              <a:ext uri="{FF2B5EF4-FFF2-40B4-BE49-F238E27FC236}">
                <a16:creationId xmlns:a16="http://schemas.microsoft.com/office/drawing/2014/main" id="{30415CB0-984D-413B-9090-0416E5EE8F67}"/>
              </a:ext>
            </a:extLst>
          </p:cNvPr>
          <p:cNvCxnSpPr>
            <a:cxnSpLocks/>
          </p:cNvCxnSpPr>
          <p:nvPr/>
        </p:nvCxnSpPr>
        <p:spPr>
          <a:xfrm>
            <a:off x="3215865" y="3081325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1" name="Ευθεία γραμμή σύνδεσης 70">
            <a:extLst>
              <a:ext uri="{FF2B5EF4-FFF2-40B4-BE49-F238E27FC236}">
                <a16:creationId xmlns:a16="http://schemas.microsoft.com/office/drawing/2014/main" id="{3A08DD18-05AD-40BA-9AF6-A29828226822}"/>
              </a:ext>
            </a:extLst>
          </p:cNvPr>
          <p:cNvCxnSpPr>
            <a:cxnSpLocks/>
          </p:cNvCxnSpPr>
          <p:nvPr/>
        </p:nvCxnSpPr>
        <p:spPr>
          <a:xfrm>
            <a:off x="3225390" y="3795700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2" name="Ευθεία γραμμή σύνδεσης 71">
            <a:extLst>
              <a:ext uri="{FF2B5EF4-FFF2-40B4-BE49-F238E27FC236}">
                <a16:creationId xmlns:a16="http://schemas.microsoft.com/office/drawing/2014/main" id="{A8252472-F0DA-43B0-B3FD-9BFE090CA2D3}"/>
              </a:ext>
            </a:extLst>
          </p:cNvPr>
          <p:cNvCxnSpPr>
            <a:cxnSpLocks/>
          </p:cNvCxnSpPr>
          <p:nvPr/>
        </p:nvCxnSpPr>
        <p:spPr>
          <a:xfrm>
            <a:off x="3215865" y="4614920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3" name="Ευθεία γραμμή σύνδεσης 72">
            <a:extLst>
              <a:ext uri="{FF2B5EF4-FFF2-40B4-BE49-F238E27FC236}">
                <a16:creationId xmlns:a16="http://schemas.microsoft.com/office/drawing/2014/main" id="{F478D7DF-E465-45B5-B157-8C6818140D28}"/>
              </a:ext>
            </a:extLst>
          </p:cNvPr>
          <p:cNvCxnSpPr>
            <a:cxnSpLocks/>
          </p:cNvCxnSpPr>
          <p:nvPr/>
        </p:nvCxnSpPr>
        <p:spPr>
          <a:xfrm flipH="1">
            <a:off x="10148628" y="2566263"/>
            <a:ext cx="7262" cy="361938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4" name="Ευθεία γραμμή σύνδεσης 73">
            <a:extLst>
              <a:ext uri="{FF2B5EF4-FFF2-40B4-BE49-F238E27FC236}">
                <a16:creationId xmlns:a16="http://schemas.microsoft.com/office/drawing/2014/main" id="{CFC52680-A9A7-4607-9502-3162F8328F3F}"/>
              </a:ext>
            </a:extLst>
          </p:cNvPr>
          <p:cNvCxnSpPr>
            <a:cxnSpLocks/>
          </p:cNvCxnSpPr>
          <p:nvPr/>
        </p:nvCxnSpPr>
        <p:spPr>
          <a:xfrm>
            <a:off x="10000314" y="3043307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5" name="Ευθεία γραμμή σύνδεσης 74">
            <a:extLst>
              <a:ext uri="{FF2B5EF4-FFF2-40B4-BE49-F238E27FC236}">
                <a16:creationId xmlns:a16="http://schemas.microsoft.com/office/drawing/2014/main" id="{7C5B6548-763F-4687-8F09-6414551F44FF}"/>
              </a:ext>
            </a:extLst>
          </p:cNvPr>
          <p:cNvCxnSpPr>
            <a:cxnSpLocks/>
          </p:cNvCxnSpPr>
          <p:nvPr/>
        </p:nvCxnSpPr>
        <p:spPr>
          <a:xfrm>
            <a:off x="10009839" y="3757682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6" name="Ευθεία γραμμή σύνδεσης 75">
            <a:extLst>
              <a:ext uri="{FF2B5EF4-FFF2-40B4-BE49-F238E27FC236}">
                <a16:creationId xmlns:a16="http://schemas.microsoft.com/office/drawing/2014/main" id="{594B7E03-CC7A-4445-802D-5DDFAA9C893E}"/>
              </a:ext>
            </a:extLst>
          </p:cNvPr>
          <p:cNvCxnSpPr>
            <a:cxnSpLocks/>
          </p:cNvCxnSpPr>
          <p:nvPr/>
        </p:nvCxnSpPr>
        <p:spPr>
          <a:xfrm>
            <a:off x="10000314" y="4596952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7" name="Ευθεία γραμμή σύνδεσης 76">
            <a:extLst>
              <a:ext uri="{FF2B5EF4-FFF2-40B4-BE49-F238E27FC236}">
                <a16:creationId xmlns:a16="http://schemas.microsoft.com/office/drawing/2014/main" id="{6ADA1736-71A6-4221-B8B9-41D6CBE82F91}"/>
              </a:ext>
            </a:extLst>
          </p:cNvPr>
          <p:cNvCxnSpPr>
            <a:cxnSpLocks/>
          </p:cNvCxnSpPr>
          <p:nvPr/>
        </p:nvCxnSpPr>
        <p:spPr>
          <a:xfrm>
            <a:off x="9993052" y="5425627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8" name="Ευθεία γραμμή σύνδεσης 77">
            <a:extLst>
              <a:ext uri="{FF2B5EF4-FFF2-40B4-BE49-F238E27FC236}">
                <a16:creationId xmlns:a16="http://schemas.microsoft.com/office/drawing/2014/main" id="{8242D8D4-6384-4C08-81B3-D39C38135097}"/>
              </a:ext>
            </a:extLst>
          </p:cNvPr>
          <p:cNvCxnSpPr>
            <a:cxnSpLocks/>
          </p:cNvCxnSpPr>
          <p:nvPr/>
        </p:nvCxnSpPr>
        <p:spPr>
          <a:xfrm flipH="1">
            <a:off x="11908688" y="2584063"/>
            <a:ext cx="7262" cy="286888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9" name="Ευθεία γραμμή σύνδεσης 78">
            <a:extLst>
              <a:ext uri="{FF2B5EF4-FFF2-40B4-BE49-F238E27FC236}">
                <a16:creationId xmlns:a16="http://schemas.microsoft.com/office/drawing/2014/main" id="{2CB3A9DD-87F1-4BB1-80CB-D1ABF0A008FA}"/>
              </a:ext>
            </a:extLst>
          </p:cNvPr>
          <p:cNvCxnSpPr>
            <a:cxnSpLocks/>
          </p:cNvCxnSpPr>
          <p:nvPr/>
        </p:nvCxnSpPr>
        <p:spPr>
          <a:xfrm>
            <a:off x="11748799" y="3049532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0" name="Ευθεία γραμμή σύνδεσης 79">
            <a:extLst>
              <a:ext uri="{FF2B5EF4-FFF2-40B4-BE49-F238E27FC236}">
                <a16:creationId xmlns:a16="http://schemas.microsoft.com/office/drawing/2014/main" id="{B6302A1A-9083-417A-9E69-E8C784976EF9}"/>
              </a:ext>
            </a:extLst>
          </p:cNvPr>
          <p:cNvCxnSpPr>
            <a:cxnSpLocks/>
          </p:cNvCxnSpPr>
          <p:nvPr/>
        </p:nvCxnSpPr>
        <p:spPr>
          <a:xfrm>
            <a:off x="11758324" y="3763907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665DEE31-7E50-42F7-9BE9-49A0915866A0}"/>
              </a:ext>
            </a:extLst>
          </p:cNvPr>
          <p:cNvCxnSpPr>
            <a:cxnSpLocks/>
          </p:cNvCxnSpPr>
          <p:nvPr/>
        </p:nvCxnSpPr>
        <p:spPr>
          <a:xfrm>
            <a:off x="11748799" y="4603177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7" name="Ευθεία γραμμή σύνδεσης 86">
            <a:extLst>
              <a:ext uri="{FF2B5EF4-FFF2-40B4-BE49-F238E27FC236}">
                <a16:creationId xmlns:a16="http://schemas.microsoft.com/office/drawing/2014/main" id="{C4025F02-AA1C-44A0-8DB6-337099786A62}"/>
              </a:ext>
            </a:extLst>
          </p:cNvPr>
          <p:cNvCxnSpPr>
            <a:cxnSpLocks/>
          </p:cNvCxnSpPr>
          <p:nvPr/>
        </p:nvCxnSpPr>
        <p:spPr>
          <a:xfrm>
            <a:off x="11767892" y="5441054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2" name="Ελεύθερη σχεδίαση 27">
            <a:extLst>
              <a:ext uri="{FF2B5EF4-FFF2-40B4-BE49-F238E27FC236}">
                <a16:creationId xmlns:a16="http://schemas.microsoft.com/office/drawing/2014/main" id="{B556F8DB-00B9-40DE-9991-1AEA08E89673}"/>
              </a:ext>
            </a:extLst>
          </p:cNvPr>
          <p:cNvSpPr>
            <a:spLocks noChangeAspect="1"/>
          </p:cNvSpPr>
          <p:nvPr/>
        </p:nvSpPr>
        <p:spPr>
          <a:xfrm>
            <a:off x="8703748" y="5895399"/>
            <a:ext cx="1289304" cy="62107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Σχεδιασμού &amp; Ανάπτυξης Ρ/Φ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ΓΙΑΝΝΑΡΑ Ε.</a:t>
            </a:r>
          </a:p>
        </p:txBody>
      </p:sp>
      <p:cxnSp>
        <p:nvCxnSpPr>
          <p:cNvPr id="83" name="Ευθεία γραμμή σύνδεσης 82">
            <a:extLst>
              <a:ext uri="{FF2B5EF4-FFF2-40B4-BE49-F238E27FC236}">
                <a16:creationId xmlns:a16="http://schemas.microsoft.com/office/drawing/2014/main" id="{0D12013A-6B1B-408F-B648-659500AE20F8}"/>
              </a:ext>
            </a:extLst>
          </p:cNvPr>
          <p:cNvCxnSpPr>
            <a:cxnSpLocks/>
          </p:cNvCxnSpPr>
          <p:nvPr/>
        </p:nvCxnSpPr>
        <p:spPr>
          <a:xfrm>
            <a:off x="9984087" y="6178662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4" name="Ευθεία γραμμή σύνδεσης 83">
            <a:extLst>
              <a:ext uri="{FF2B5EF4-FFF2-40B4-BE49-F238E27FC236}">
                <a16:creationId xmlns:a16="http://schemas.microsoft.com/office/drawing/2014/main" id="{9145E574-4EBE-4788-8927-69D2260F424C}"/>
              </a:ext>
            </a:extLst>
          </p:cNvPr>
          <p:cNvCxnSpPr>
            <a:cxnSpLocks/>
          </p:cNvCxnSpPr>
          <p:nvPr/>
        </p:nvCxnSpPr>
        <p:spPr>
          <a:xfrm>
            <a:off x="4456196" y="2566263"/>
            <a:ext cx="0" cy="21229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81F86E32-C73E-42E6-B846-780AC4AB3595}"/>
              </a:ext>
            </a:extLst>
          </p:cNvPr>
          <p:cNvCxnSpPr>
            <a:cxnSpLocks/>
          </p:cNvCxnSpPr>
          <p:nvPr/>
        </p:nvCxnSpPr>
        <p:spPr>
          <a:xfrm>
            <a:off x="6859148" y="1669266"/>
            <a:ext cx="0" cy="1945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" name="Ευθεία γραμμή σύνδεσης 87">
            <a:extLst>
              <a:ext uri="{FF2B5EF4-FFF2-40B4-BE49-F238E27FC236}">
                <a16:creationId xmlns:a16="http://schemas.microsoft.com/office/drawing/2014/main" id="{CEA4455A-68F2-4199-A19A-6EF18C5817F6}"/>
              </a:ext>
            </a:extLst>
          </p:cNvPr>
          <p:cNvCxnSpPr>
            <a:cxnSpLocks/>
          </p:cNvCxnSpPr>
          <p:nvPr/>
        </p:nvCxnSpPr>
        <p:spPr>
          <a:xfrm>
            <a:off x="6964723" y="2628711"/>
            <a:ext cx="10060" cy="125499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9" name="Ευθεία γραμμή σύνδεσης 88">
            <a:extLst>
              <a:ext uri="{FF2B5EF4-FFF2-40B4-BE49-F238E27FC236}">
                <a16:creationId xmlns:a16="http://schemas.microsoft.com/office/drawing/2014/main" id="{FB7DDF68-2853-40D1-AFCD-6DCE1161EDC1}"/>
              </a:ext>
            </a:extLst>
          </p:cNvPr>
          <p:cNvCxnSpPr>
            <a:cxnSpLocks/>
          </p:cNvCxnSpPr>
          <p:nvPr/>
        </p:nvCxnSpPr>
        <p:spPr>
          <a:xfrm>
            <a:off x="6974784" y="2778558"/>
            <a:ext cx="724933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0" name="Γραμμή σύνδεσης: Γωνιώδης 89">
            <a:extLst>
              <a:ext uri="{FF2B5EF4-FFF2-40B4-BE49-F238E27FC236}">
                <a16:creationId xmlns:a16="http://schemas.microsoft.com/office/drawing/2014/main" id="{4D76788F-DF37-4217-A6A6-A7E6E83FA6D7}"/>
              </a:ext>
            </a:extLst>
          </p:cNvPr>
          <p:cNvCxnSpPr>
            <a:cxnSpLocks/>
          </p:cNvCxnSpPr>
          <p:nvPr/>
        </p:nvCxnSpPr>
        <p:spPr>
          <a:xfrm rot="10800000">
            <a:off x="6964727" y="923481"/>
            <a:ext cx="2025497" cy="30410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91" name="Ελεύθερη σχεδίαση 27">
            <a:extLst>
              <a:ext uri="{FF2B5EF4-FFF2-40B4-BE49-F238E27FC236}">
                <a16:creationId xmlns:a16="http://schemas.microsoft.com/office/drawing/2014/main" id="{0168D896-9737-4DDD-B43D-88AC30002176}"/>
              </a:ext>
            </a:extLst>
          </p:cNvPr>
          <p:cNvSpPr>
            <a:spLocks noChangeAspect="1"/>
          </p:cNvSpPr>
          <p:nvPr/>
        </p:nvSpPr>
        <p:spPr>
          <a:xfrm>
            <a:off x="8970668" y="864334"/>
            <a:ext cx="1517445" cy="62764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Υπηρεσία Διαχείρισης &amp; Παρακολούθησης Συμβάσεων Αθλητικού Περιεχομένου</a:t>
            </a:r>
            <a:endParaRPr lang="en-US" sz="10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FF0000"/>
                </a:solidFill>
              </a:rPr>
              <a:t>ΝΙΚΟΛΟΥΔΗ ΟΛΙΒΙΑ</a:t>
            </a:r>
          </a:p>
        </p:txBody>
      </p:sp>
      <p:pic>
        <p:nvPicPr>
          <p:cNvPr id="92" name="Εικόνα 91">
            <a:extLst>
              <a:ext uri="{FF2B5EF4-FFF2-40B4-BE49-F238E27FC236}">
                <a16:creationId xmlns:a16="http://schemas.microsoft.com/office/drawing/2014/main" id="{DD8D8D55-116F-49B6-8142-46E08D6BF3D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14847" y="157490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Εικόνα 95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358" y="3315980"/>
            <a:ext cx="639053" cy="298730"/>
          </a:xfrm>
          <a:prstGeom prst="rect">
            <a:avLst/>
          </a:prstGeom>
        </p:spPr>
      </p:pic>
      <p:pic>
        <p:nvPicPr>
          <p:cNvPr id="93" name="Εικόνα 92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407" y="1236612"/>
            <a:ext cx="639053" cy="298730"/>
          </a:xfrm>
          <a:prstGeom prst="rect">
            <a:avLst/>
          </a:prstGeom>
        </p:spPr>
      </p:pic>
      <p:pic>
        <p:nvPicPr>
          <p:cNvPr id="94" name="Εικόνα 93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37" y="5566357"/>
            <a:ext cx="639053" cy="29873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CE08C4D-7809-9A27-ED93-12709F97A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196" y="3797275"/>
            <a:ext cx="63905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Ευθεία γραμμή σύνδεσης 153">
            <a:extLst>
              <a:ext uri="{FF2B5EF4-FFF2-40B4-BE49-F238E27FC236}">
                <a16:creationId xmlns:a16="http://schemas.microsoft.com/office/drawing/2014/main" id="{018AD93A-DB7E-4A1A-A150-2B3EDABD7476}"/>
              </a:ext>
            </a:extLst>
          </p:cNvPr>
          <p:cNvCxnSpPr>
            <a:cxnSpLocks/>
          </p:cNvCxnSpPr>
          <p:nvPr/>
        </p:nvCxnSpPr>
        <p:spPr>
          <a:xfrm>
            <a:off x="7056172" y="864246"/>
            <a:ext cx="33774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5" name="Ευθεία γραμμή σύνδεσης 154">
            <a:extLst>
              <a:ext uri="{FF2B5EF4-FFF2-40B4-BE49-F238E27FC236}">
                <a16:creationId xmlns:a16="http://schemas.microsoft.com/office/drawing/2014/main" id="{D45147FF-86EC-43F1-A8B2-DFE33FC85776}"/>
              </a:ext>
            </a:extLst>
          </p:cNvPr>
          <p:cNvCxnSpPr>
            <a:cxnSpLocks/>
          </p:cNvCxnSpPr>
          <p:nvPr/>
        </p:nvCxnSpPr>
        <p:spPr>
          <a:xfrm>
            <a:off x="1952949" y="3071039"/>
            <a:ext cx="0" cy="14754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7" name="Ευθεία γραμμή σύνδεσης 156">
            <a:extLst>
              <a:ext uri="{FF2B5EF4-FFF2-40B4-BE49-F238E27FC236}">
                <a16:creationId xmlns:a16="http://schemas.microsoft.com/office/drawing/2014/main" id="{4E7F9AFD-ADF7-4FD6-822B-F4317A8ADE80}"/>
              </a:ext>
            </a:extLst>
          </p:cNvPr>
          <p:cNvCxnSpPr>
            <a:cxnSpLocks/>
          </p:cNvCxnSpPr>
          <p:nvPr/>
        </p:nvCxnSpPr>
        <p:spPr>
          <a:xfrm>
            <a:off x="5472364" y="1245549"/>
            <a:ext cx="0" cy="89629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8" name="Straight Connector 5">
            <a:extLst>
              <a:ext uri="{FF2B5EF4-FFF2-40B4-BE49-F238E27FC236}">
                <a16:creationId xmlns:a16="http://schemas.microsoft.com/office/drawing/2014/main" id="{20E8A7C4-2B15-4546-8FF0-52D5A6F71E26}"/>
              </a:ext>
            </a:extLst>
          </p:cNvPr>
          <p:cNvCxnSpPr>
            <a:cxnSpLocks/>
          </p:cNvCxnSpPr>
          <p:nvPr/>
        </p:nvCxnSpPr>
        <p:spPr>
          <a:xfrm>
            <a:off x="1332153" y="2152755"/>
            <a:ext cx="9479281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9" name="Ευθεία γραμμή σύνδεσης 158">
            <a:extLst>
              <a:ext uri="{FF2B5EF4-FFF2-40B4-BE49-F238E27FC236}">
                <a16:creationId xmlns:a16="http://schemas.microsoft.com/office/drawing/2014/main" id="{1A5344D8-BA4D-449E-A1DB-8728D548EF77}"/>
              </a:ext>
            </a:extLst>
          </p:cNvPr>
          <p:cNvCxnSpPr>
            <a:cxnSpLocks/>
          </p:cNvCxnSpPr>
          <p:nvPr/>
        </p:nvCxnSpPr>
        <p:spPr>
          <a:xfrm>
            <a:off x="1332153" y="2155887"/>
            <a:ext cx="0" cy="20574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0" name="Ελεύθερη σχεδίαση 27">
            <a:extLst>
              <a:ext uri="{FF2B5EF4-FFF2-40B4-BE49-F238E27FC236}">
                <a16:creationId xmlns:a16="http://schemas.microsoft.com/office/drawing/2014/main" id="{B29F9EB2-4488-4959-9156-039BEAB93C5A}"/>
              </a:ext>
            </a:extLst>
          </p:cNvPr>
          <p:cNvSpPr/>
          <p:nvPr/>
        </p:nvSpPr>
        <p:spPr>
          <a:xfrm>
            <a:off x="600633" y="2361628"/>
            <a:ext cx="146304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chemeClr val="lt1"/>
                </a:solidFill>
              </a:rPr>
              <a:t>ΔΙΕΥΘΥΝΣΗ ΨΗΦΙΑΚΩΝ ΜΕΣΩΝ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ΚΑΤΑΛΑΓΑΡΙΑΝΟΥ Ε.</a:t>
            </a:r>
          </a:p>
        </p:txBody>
      </p:sp>
      <p:sp>
        <p:nvSpPr>
          <p:cNvPr id="161" name="Ελεύθερη σχεδίαση 27">
            <a:extLst>
              <a:ext uri="{FF2B5EF4-FFF2-40B4-BE49-F238E27FC236}">
                <a16:creationId xmlns:a16="http://schemas.microsoft.com/office/drawing/2014/main" id="{BDA70ED2-D815-49CA-83A3-9B6415676ADC}"/>
              </a:ext>
            </a:extLst>
          </p:cNvPr>
          <p:cNvSpPr>
            <a:spLocks noChangeAspect="1"/>
          </p:cNvSpPr>
          <p:nvPr/>
        </p:nvSpPr>
        <p:spPr>
          <a:xfrm>
            <a:off x="3090972" y="2388786"/>
            <a:ext cx="1463040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chemeClr val="lt1"/>
                </a:solidFill>
              </a:rPr>
              <a:t>ΔΙΕΥΘΥΝΣΗ </a:t>
            </a:r>
            <a:r>
              <a:rPr lang="en-US" sz="1200" b="1" dirty="0">
                <a:solidFill>
                  <a:schemeClr val="lt1"/>
                </a:solidFill>
              </a:rPr>
              <a:t>MARKETING</a:t>
            </a:r>
            <a:endParaRPr lang="el-GR" sz="1200" b="1" dirty="0">
              <a:solidFill>
                <a:srgbClr val="FFFF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>
                <a:solidFill>
                  <a:srgbClr val="FFFF00"/>
                </a:solidFill>
              </a:rPr>
              <a:t>ΜΠΑΚΑ Θ. </a:t>
            </a:r>
            <a:r>
              <a:rPr lang="el-GR" sz="1200" b="1" dirty="0">
                <a:solidFill>
                  <a:srgbClr val="FF3399"/>
                </a:solidFill>
              </a:rPr>
              <a:t>(ΔΕ)</a:t>
            </a:r>
          </a:p>
        </p:txBody>
      </p:sp>
      <p:sp>
        <p:nvSpPr>
          <p:cNvPr id="162" name="Ελεύθερη σχεδίαση 27">
            <a:extLst>
              <a:ext uri="{FF2B5EF4-FFF2-40B4-BE49-F238E27FC236}">
                <a16:creationId xmlns:a16="http://schemas.microsoft.com/office/drawing/2014/main" id="{065AC9D5-8AF5-4339-8779-BFAB3ECDE509}"/>
              </a:ext>
            </a:extLst>
          </p:cNvPr>
          <p:cNvSpPr>
            <a:spLocks noChangeAspect="1"/>
          </p:cNvSpPr>
          <p:nvPr/>
        </p:nvSpPr>
        <p:spPr>
          <a:xfrm>
            <a:off x="5846602" y="2382936"/>
            <a:ext cx="1463040" cy="654247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chemeClr val="lt1"/>
                </a:solidFill>
              </a:rPr>
              <a:t>ΔΙΕΥΘΥΝΣΗ ΕΜΠΟΡΙΚΗΣ ΕΚΜΕΤΑΛΛΕΥΣΗΣ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ΠΑΣΧΟΥ  ΧΡ.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890080B-D4D9-4628-8887-7BB761A4C0A1}"/>
              </a:ext>
            </a:extLst>
          </p:cNvPr>
          <p:cNvSpPr txBox="1">
            <a:spLocks noChangeAspect="1"/>
          </p:cNvSpPr>
          <p:nvPr/>
        </p:nvSpPr>
        <p:spPr>
          <a:xfrm>
            <a:off x="656865" y="3251699"/>
            <a:ext cx="1144202" cy="813796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sz="1000" dirty="0"/>
              <a:t>Τμήμα </a:t>
            </a:r>
          </a:p>
          <a:p>
            <a:r>
              <a:rPr lang="el-GR" sz="1000" dirty="0"/>
              <a:t>Ανάπτυξης &amp; Διαχείρισης Ψηφιακών Μέσων</a:t>
            </a:r>
          </a:p>
          <a:p>
            <a:r>
              <a:rPr lang="el-GR" sz="1000" dirty="0">
                <a:solidFill>
                  <a:srgbClr val="006666"/>
                </a:solidFill>
              </a:rPr>
              <a:t>ΦΕΡΡΑ ΙΩΑΝΝΑ</a:t>
            </a:r>
          </a:p>
        </p:txBody>
      </p:sp>
      <p:sp>
        <p:nvSpPr>
          <p:cNvPr id="165" name="Ορθογώνιο 164">
            <a:extLst>
              <a:ext uri="{FF2B5EF4-FFF2-40B4-BE49-F238E27FC236}">
                <a16:creationId xmlns:a16="http://schemas.microsoft.com/office/drawing/2014/main" id="{5E3861B8-2F72-41CC-BB6E-8EA91649312A}"/>
              </a:ext>
            </a:extLst>
          </p:cNvPr>
          <p:cNvSpPr/>
          <p:nvPr/>
        </p:nvSpPr>
        <p:spPr>
          <a:xfrm>
            <a:off x="656865" y="4242143"/>
            <a:ext cx="1124971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Κοινωνικών Μέσων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E7B80"/>
                </a:solidFill>
              </a:rPr>
              <a:t>ΜΑΥΡΑΓΑΝΗΣ ΠΑΝ.</a:t>
            </a:r>
            <a:endParaRPr lang="el-GR" sz="1000" b="1" dirty="0">
              <a:solidFill>
                <a:srgbClr val="0E7B80"/>
              </a:solidFill>
            </a:endParaRPr>
          </a:p>
        </p:txBody>
      </p:sp>
      <p:sp>
        <p:nvSpPr>
          <p:cNvPr id="166" name="Ελεύθερη σχεδίαση 25">
            <a:extLst>
              <a:ext uri="{FF2B5EF4-FFF2-40B4-BE49-F238E27FC236}">
                <a16:creationId xmlns:a16="http://schemas.microsoft.com/office/drawing/2014/main" id="{8A5275C7-B6DD-49E9-9BE7-540621B39A10}"/>
              </a:ext>
            </a:extLst>
          </p:cNvPr>
          <p:cNvSpPr/>
          <p:nvPr/>
        </p:nvSpPr>
        <p:spPr>
          <a:xfrm>
            <a:off x="4210817" y="489691"/>
            <a:ext cx="2844887" cy="82296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ΓΕΝΙΚΗ ΔΙΕΥΘΥΝΣΗ </a:t>
            </a:r>
            <a:r>
              <a:rPr lang="en-US" sz="1600" b="1" kern="0" dirty="0">
                <a:solidFill>
                  <a:prstClr val="white"/>
                </a:solidFill>
                <a:latin typeface="Calibri" panose="020F0502020204030204"/>
              </a:rPr>
              <a:t>MARKETING</a:t>
            </a: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 &amp; ΕΜΠΟΡΙΚΗΣ ΕΚΜΕΤΑΛΛΕΥΣΗΣ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srgbClr val="FFFF00"/>
                </a:solidFill>
                <a:latin typeface="Calibri" panose="020F0502020204030204"/>
              </a:rPr>
              <a:t>ΜΠΑΚΑ ΘΕΟΔΩΡΑ</a:t>
            </a:r>
            <a:endParaRPr lang="en-GB" sz="16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cxnSp>
        <p:nvCxnSpPr>
          <p:cNvPr id="167" name="Ευθεία γραμμή σύνδεσης 166">
            <a:extLst>
              <a:ext uri="{FF2B5EF4-FFF2-40B4-BE49-F238E27FC236}">
                <a16:creationId xmlns:a16="http://schemas.microsoft.com/office/drawing/2014/main" id="{AFB0C83E-C187-4804-A2F5-FF6704C07436}"/>
              </a:ext>
            </a:extLst>
          </p:cNvPr>
          <p:cNvCxnSpPr>
            <a:cxnSpLocks/>
          </p:cNvCxnSpPr>
          <p:nvPr/>
        </p:nvCxnSpPr>
        <p:spPr>
          <a:xfrm>
            <a:off x="3726174" y="2155887"/>
            <a:ext cx="0" cy="22704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8" name="Ευθεία γραμμή σύνδεσης 167">
            <a:extLst>
              <a:ext uri="{FF2B5EF4-FFF2-40B4-BE49-F238E27FC236}">
                <a16:creationId xmlns:a16="http://schemas.microsoft.com/office/drawing/2014/main" id="{33659529-1FFB-421F-96BD-D28D2430D70E}"/>
              </a:ext>
            </a:extLst>
          </p:cNvPr>
          <p:cNvCxnSpPr>
            <a:cxnSpLocks/>
          </p:cNvCxnSpPr>
          <p:nvPr/>
        </p:nvCxnSpPr>
        <p:spPr>
          <a:xfrm>
            <a:off x="6471196" y="2162660"/>
            <a:ext cx="0" cy="22027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9" name="Ευθεία γραμμή σύνδεσης 168">
            <a:extLst>
              <a:ext uri="{FF2B5EF4-FFF2-40B4-BE49-F238E27FC236}">
                <a16:creationId xmlns:a16="http://schemas.microsoft.com/office/drawing/2014/main" id="{6A62619D-8681-42A1-AC0B-4DCF79D941BE}"/>
              </a:ext>
            </a:extLst>
          </p:cNvPr>
          <p:cNvCxnSpPr>
            <a:cxnSpLocks/>
          </p:cNvCxnSpPr>
          <p:nvPr/>
        </p:nvCxnSpPr>
        <p:spPr>
          <a:xfrm>
            <a:off x="8749817" y="2141841"/>
            <a:ext cx="0" cy="7423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D84135EF-10AD-4C0E-A5A2-C545C517D9A7}"/>
              </a:ext>
            </a:extLst>
          </p:cNvPr>
          <p:cNvSpPr txBox="1">
            <a:spLocks noChangeAspect="1"/>
          </p:cNvSpPr>
          <p:nvPr/>
        </p:nvSpPr>
        <p:spPr>
          <a:xfrm>
            <a:off x="3086482" y="3295289"/>
            <a:ext cx="1233384" cy="806065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Τμήμα </a:t>
            </a:r>
          </a:p>
          <a:p>
            <a:r>
              <a:rPr lang="el-GR" dirty="0" err="1"/>
              <a:t>Προϊοντικής</a:t>
            </a:r>
            <a:r>
              <a:rPr lang="el-GR" dirty="0"/>
              <a:t> Προβολής</a:t>
            </a:r>
          </a:p>
          <a:p>
            <a:r>
              <a:rPr lang="el-GR" dirty="0">
                <a:solidFill>
                  <a:srgbClr val="006666"/>
                </a:solidFill>
              </a:rPr>
              <a:t>ΠΑΠΑΔΑΤΟΥ Μ.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6E75ABB-3D42-4691-85FB-D506A7B4B7B1}"/>
              </a:ext>
            </a:extLst>
          </p:cNvPr>
          <p:cNvSpPr txBox="1">
            <a:spLocks noChangeAspect="1"/>
          </p:cNvSpPr>
          <p:nvPr/>
        </p:nvSpPr>
        <p:spPr>
          <a:xfrm>
            <a:off x="3106589" y="4263438"/>
            <a:ext cx="1233384" cy="727988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Τμήμα </a:t>
            </a:r>
          </a:p>
          <a:p>
            <a:r>
              <a:rPr lang="el-GR" dirty="0"/>
              <a:t>Δημιουργικού Σχεδιασμού</a:t>
            </a:r>
          </a:p>
          <a:p>
            <a:r>
              <a:rPr lang="el-GR" dirty="0">
                <a:solidFill>
                  <a:srgbClr val="006666"/>
                </a:solidFill>
              </a:rPr>
              <a:t>ΜΑΡΓΑΡΙΤΗ Μ.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200DEDA-CD13-4A84-83D3-4960C581D228}"/>
              </a:ext>
            </a:extLst>
          </p:cNvPr>
          <p:cNvSpPr txBox="1">
            <a:spLocks noChangeAspect="1"/>
          </p:cNvSpPr>
          <p:nvPr/>
        </p:nvSpPr>
        <p:spPr>
          <a:xfrm>
            <a:off x="5815496" y="3258230"/>
            <a:ext cx="1285659" cy="800966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Τμήμα </a:t>
            </a:r>
          </a:p>
          <a:p>
            <a:r>
              <a:rPr lang="el-GR" dirty="0"/>
              <a:t>Υποδοχής Διαφήμισης</a:t>
            </a:r>
          </a:p>
          <a:p>
            <a:r>
              <a:rPr lang="el-GR" dirty="0">
                <a:solidFill>
                  <a:srgbClr val="006666"/>
                </a:solidFill>
              </a:rPr>
              <a:t>ΣΚΟΡΔΑΡΑΣ Κ.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ED9CC07-7532-4C29-B9C0-CD44DA276DCB}"/>
              </a:ext>
            </a:extLst>
          </p:cNvPr>
          <p:cNvSpPr txBox="1">
            <a:spLocks noChangeAspect="1"/>
          </p:cNvSpPr>
          <p:nvPr/>
        </p:nvSpPr>
        <p:spPr>
          <a:xfrm>
            <a:off x="5809313" y="4242143"/>
            <a:ext cx="1323767" cy="673924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Τμήμα</a:t>
            </a:r>
          </a:p>
          <a:p>
            <a:r>
              <a:rPr lang="el-GR" dirty="0"/>
              <a:t>Εξυπηρέτησης Πελατών &amp; Πωλήσεων</a:t>
            </a:r>
          </a:p>
          <a:p>
            <a:r>
              <a:rPr lang="el-GR" dirty="0">
                <a:solidFill>
                  <a:srgbClr val="006666"/>
                </a:solidFill>
              </a:rPr>
              <a:t>ΠΑΣΧΟΥ Χ.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7FC1C03-7FB7-4DA7-9A8D-338B41B20D38}"/>
              </a:ext>
            </a:extLst>
          </p:cNvPr>
          <p:cNvSpPr txBox="1">
            <a:spLocks noChangeAspect="1"/>
          </p:cNvSpPr>
          <p:nvPr/>
        </p:nvSpPr>
        <p:spPr>
          <a:xfrm>
            <a:off x="8074351" y="2887059"/>
            <a:ext cx="1503845" cy="633198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Τμήμα </a:t>
            </a:r>
          </a:p>
          <a:p>
            <a:r>
              <a:rPr lang="el-GR" dirty="0"/>
              <a:t>Έρευνας &amp; Ανάλυσης</a:t>
            </a:r>
          </a:p>
          <a:p>
            <a:r>
              <a:rPr lang="el-GR" dirty="0">
                <a:solidFill>
                  <a:srgbClr val="006666"/>
                </a:solidFill>
              </a:rPr>
              <a:t>…………………..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6C597-0AD9-45FB-9560-2066D1577DFD}"/>
              </a:ext>
            </a:extLst>
          </p:cNvPr>
          <p:cNvSpPr txBox="1">
            <a:spLocks noChangeAspect="1"/>
          </p:cNvSpPr>
          <p:nvPr/>
        </p:nvSpPr>
        <p:spPr>
          <a:xfrm>
            <a:off x="7393912" y="640036"/>
            <a:ext cx="1216152" cy="512064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Γραφείο Γενικού Διευθυντή</a:t>
            </a:r>
          </a:p>
          <a:p>
            <a:r>
              <a:rPr lang="el-GR" sz="1000" dirty="0">
                <a:solidFill>
                  <a:srgbClr val="FF0000"/>
                </a:solidFill>
              </a:rPr>
              <a:t>ΜΠΟΥΚΟΥΡΑΚΗ Μ.</a:t>
            </a:r>
          </a:p>
        </p:txBody>
      </p:sp>
      <p:sp>
        <p:nvSpPr>
          <p:cNvPr id="25" name="Μισό πλαίσιο 24">
            <a:extLst>
              <a:ext uri="{FF2B5EF4-FFF2-40B4-BE49-F238E27FC236}">
                <a16:creationId xmlns:a16="http://schemas.microsoft.com/office/drawing/2014/main" id="{EDEABDC5-3109-4D5F-B744-98D8F5078F67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A38119BA-1B0B-4674-BCED-9512A7963A1A}"/>
              </a:ext>
            </a:extLst>
          </p:cNvPr>
          <p:cNvCxnSpPr>
            <a:cxnSpLocks/>
          </p:cNvCxnSpPr>
          <p:nvPr/>
        </p:nvCxnSpPr>
        <p:spPr>
          <a:xfrm>
            <a:off x="1801066" y="3689245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BC7C5DEC-5647-47D6-934B-C2F1BC157964}"/>
              </a:ext>
            </a:extLst>
          </p:cNvPr>
          <p:cNvCxnSpPr>
            <a:cxnSpLocks/>
          </p:cNvCxnSpPr>
          <p:nvPr/>
        </p:nvCxnSpPr>
        <p:spPr>
          <a:xfrm>
            <a:off x="1797373" y="4546495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9" name="Ευθεία γραμμή σύνδεσης 28">
            <a:extLst>
              <a:ext uri="{FF2B5EF4-FFF2-40B4-BE49-F238E27FC236}">
                <a16:creationId xmlns:a16="http://schemas.microsoft.com/office/drawing/2014/main" id="{8614DE82-9861-4C59-985C-A64863D78FEE}"/>
              </a:ext>
            </a:extLst>
          </p:cNvPr>
          <p:cNvCxnSpPr>
            <a:cxnSpLocks/>
          </p:cNvCxnSpPr>
          <p:nvPr/>
        </p:nvCxnSpPr>
        <p:spPr>
          <a:xfrm>
            <a:off x="4429980" y="3129008"/>
            <a:ext cx="0" cy="14754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33D71F18-614C-459F-B67C-F0C46CC8E3FE}"/>
              </a:ext>
            </a:extLst>
          </p:cNvPr>
          <p:cNvCxnSpPr>
            <a:cxnSpLocks/>
          </p:cNvCxnSpPr>
          <p:nvPr/>
        </p:nvCxnSpPr>
        <p:spPr>
          <a:xfrm>
            <a:off x="4278097" y="3747214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37A0FDB0-3EF6-47BB-921F-D326EC9AFF9C}"/>
              </a:ext>
            </a:extLst>
          </p:cNvPr>
          <p:cNvCxnSpPr>
            <a:cxnSpLocks/>
          </p:cNvCxnSpPr>
          <p:nvPr/>
        </p:nvCxnSpPr>
        <p:spPr>
          <a:xfrm>
            <a:off x="4274404" y="4604464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2" name="Ευθεία γραμμή σύνδεσης 31">
            <a:extLst>
              <a:ext uri="{FF2B5EF4-FFF2-40B4-BE49-F238E27FC236}">
                <a16:creationId xmlns:a16="http://schemas.microsoft.com/office/drawing/2014/main" id="{EFEEA6BB-52C7-4E94-B3DF-B2A7AD69950B}"/>
              </a:ext>
            </a:extLst>
          </p:cNvPr>
          <p:cNvCxnSpPr>
            <a:cxnSpLocks/>
          </p:cNvCxnSpPr>
          <p:nvPr/>
        </p:nvCxnSpPr>
        <p:spPr>
          <a:xfrm>
            <a:off x="7211280" y="3059274"/>
            <a:ext cx="0" cy="147545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A7E49E0F-6F42-4E90-8945-6E56F971187F}"/>
              </a:ext>
            </a:extLst>
          </p:cNvPr>
          <p:cNvCxnSpPr>
            <a:cxnSpLocks/>
          </p:cNvCxnSpPr>
          <p:nvPr/>
        </p:nvCxnSpPr>
        <p:spPr>
          <a:xfrm>
            <a:off x="7059397" y="3725105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2574C392-CB1C-4CDE-9DD6-694406FB25CF}"/>
              </a:ext>
            </a:extLst>
          </p:cNvPr>
          <p:cNvCxnSpPr>
            <a:cxnSpLocks/>
          </p:cNvCxnSpPr>
          <p:nvPr/>
        </p:nvCxnSpPr>
        <p:spPr>
          <a:xfrm>
            <a:off x="7055704" y="4553780"/>
            <a:ext cx="15557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5E9F76-9204-4325-BDAC-5A0F6B0540C0}"/>
              </a:ext>
            </a:extLst>
          </p:cNvPr>
          <p:cNvSpPr txBox="1">
            <a:spLocks noChangeAspect="1"/>
          </p:cNvSpPr>
          <p:nvPr/>
        </p:nvSpPr>
        <p:spPr>
          <a:xfrm>
            <a:off x="10013418" y="2872975"/>
            <a:ext cx="1537292" cy="647281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algn="ctr" defTabSz="488950">
              <a:lnSpc>
                <a:spcPct val="90000"/>
              </a:lnSpc>
              <a:spcBef>
                <a:spcPct val="0"/>
              </a:spcBef>
              <a:defRPr sz="1050" b="1">
                <a:solidFill>
                  <a:srgbClr val="002B8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l-GR" dirty="0"/>
              <a:t>Υπηρεσία Εκμετάλλευσης Προγράμματος</a:t>
            </a:r>
          </a:p>
          <a:p>
            <a:r>
              <a:rPr lang="el-GR" dirty="0">
                <a:solidFill>
                  <a:srgbClr val="006666"/>
                </a:solidFill>
              </a:rPr>
              <a:t>ΓΙΟΓΙΑΚΑ ΑΘ.</a:t>
            </a:r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AA836CD7-3CD6-4E50-84C6-B5940283DD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14847" y="157490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id="{A3F3B3CD-568D-41CD-8F43-60FA88D16B04}"/>
              </a:ext>
            </a:extLst>
          </p:cNvPr>
          <p:cNvCxnSpPr>
            <a:cxnSpLocks/>
          </p:cNvCxnSpPr>
          <p:nvPr/>
        </p:nvCxnSpPr>
        <p:spPr>
          <a:xfrm>
            <a:off x="10802469" y="2139576"/>
            <a:ext cx="0" cy="7423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520" y="3520256"/>
            <a:ext cx="639053" cy="298730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756" y="3448484"/>
            <a:ext cx="639053" cy="298730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46" y="2443317"/>
            <a:ext cx="639053" cy="298730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27" y="1047194"/>
            <a:ext cx="639053" cy="29873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2F503F7-1804-F595-16F9-3639E4B06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074" y="4594609"/>
            <a:ext cx="63905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7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Ευθεία γραμμή σύνδεσης 192">
            <a:extLst>
              <a:ext uri="{FF2B5EF4-FFF2-40B4-BE49-F238E27FC236}">
                <a16:creationId xmlns:a16="http://schemas.microsoft.com/office/drawing/2014/main" id="{F899FBC9-6957-4AD5-A04D-BBB26E917B3D}"/>
              </a:ext>
            </a:extLst>
          </p:cNvPr>
          <p:cNvCxnSpPr>
            <a:cxnSpLocks/>
          </p:cNvCxnSpPr>
          <p:nvPr/>
        </p:nvCxnSpPr>
        <p:spPr>
          <a:xfrm>
            <a:off x="4549483" y="3997731"/>
            <a:ext cx="0" cy="1048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7" name="Ευθεία γραμμή σύνδεσης 86">
            <a:extLst>
              <a:ext uri="{FF2B5EF4-FFF2-40B4-BE49-F238E27FC236}">
                <a16:creationId xmlns:a16="http://schemas.microsoft.com/office/drawing/2014/main" id="{A61D213B-FCE3-43F2-BF3A-0818AB4B67E1}"/>
              </a:ext>
            </a:extLst>
          </p:cNvPr>
          <p:cNvCxnSpPr>
            <a:cxnSpLocks/>
          </p:cNvCxnSpPr>
          <p:nvPr/>
        </p:nvCxnSpPr>
        <p:spPr>
          <a:xfrm>
            <a:off x="1929669" y="3277317"/>
            <a:ext cx="0" cy="12262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7" name="Ευθεία γραμμή σύνδεσης 196">
            <a:extLst>
              <a:ext uri="{FF2B5EF4-FFF2-40B4-BE49-F238E27FC236}">
                <a16:creationId xmlns:a16="http://schemas.microsoft.com/office/drawing/2014/main" id="{67D670A1-338A-46B1-ADFB-FA7D63A84561}"/>
              </a:ext>
            </a:extLst>
          </p:cNvPr>
          <p:cNvCxnSpPr>
            <a:cxnSpLocks/>
          </p:cNvCxnSpPr>
          <p:nvPr/>
        </p:nvCxnSpPr>
        <p:spPr>
          <a:xfrm>
            <a:off x="5959737" y="3306523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2" name="Ευθεία γραμμή σύνδεσης 191">
            <a:extLst>
              <a:ext uri="{FF2B5EF4-FFF2-40B4-BE49-F238E27FC236}">
                <a16:creationId xmlns:a16="http://schemas.microsoft.com/office/drawing/2014/main" id="{FE062526-D7C7-41EC-A185-41F1952261F1}"/>
              </a:ext>
            </a:extLst>
          </p:cNvPr>
          <p:cNvCxnSpPr>
            <a:cxnSpLocks/>
          </p:cNvCxnSpPr>
          <p:nvPr/>
        </p:nvCxnSpPr>
        <p:spPr>
          <a:xfrm>
            <a:off x="4549483" y="3283373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5" name="Ευθεία γραμμή σύνδεσης 104">
            <a:extLst>
              <a:ext uri="{FF2B5EF4-FFF2-40B4-BE49-F238E27FC236}">
                <a16:creationId xmlns:a16="http://schemas.microsoft.com/office/drawing/2014/main" id="{B79A6E23-C264-410F-8EA2-CA7BF6980926}"/>
              </a:ext>
            </a:extLst>
          </p:cNvPr>
          <p:cNvCxnSpPr>
            <a:cxnSpLocks/>
          </p:cNvCxnSpPr>
          <p:nvPr/>
        </p:nvCxnSpPr>
        <p:spPr>
          <a:xfrm>
            <a:off x="10056310" y="3303375"/>
            <a:ext cx="0" cy="91748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40" name="Θέση ημερομηνίας 39">
            <a:extLst>
              <a:ext uri="{FF2B5EF4-FFF2-40B4-BE49-F238E27FC236}">
                <a16:creationId xmlns:a16="http://schemas.microsoft.com/office/drawing/2014/main" id="{1779D549-8D5B-447E-A750-B8E1B27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4394" y="6370534"/>
            <a:ext cx="2743200" cy="365125"/>
          </a:xfrm>
        </p:spPr>
        <p:txBody>
          <a:bodyPr/>
          <a:lstStyle/>
          <a:p>
            <a:fld id="{0A9AFDFA-881F-4C2F-B88D-C9E7D6883A2C}" type="datetime4">
              <a:rPr lang="el-GR" i="1" smtClean="0"/>
              <a:t>14 Σεπτεμβρίου 2024</a:t>
            </a:fld>
            <a:endParaRPr lang="en-GB" i="1" dirty="0"/>
          </a:p>
        </p:txBody>
      </p:sp>
      <p:cxnSp>
        <p:nvCxnSpPr>
          <p:cNvPr id="62" name="Ευθεία γραμμή σύνδεσης 61">
            <a:extLst>
              <a:ext uri="{FF2B5EF4-FFF2-40B4-BE49-F238E27FC236}">
                <a16:creationId xmlns:a16="http://schemas.microsoft.com/office/drawing/2014/main" id="{04453C0E-F434-4CC6-B3AC-B6E293D58D85}"/>
              </a:ext>
            </a:extLst>
          </p:cNvPr>
          <p:cNvCxnSpPr>
            <a:cxnSpLocks/>
          </p:cNvCxnSpPr>
          <p:nvPr/>
        </p:nvCxnSpPr>
        <p:spPr>
          <a:xfrm>
            <a:off x="1933233" y="1128867"/>
            <a:ext cx="0" cy="134423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">
            <a:extLst>
              <a:ext uri="{FF2B5EF4-FFF2-40B4-BE49-F238E27FC236}">
                <a16:creationId xmlns:a16="http://schemas.microsoft.com/office/drawing/2014/main" id="{23B911B3-23C8-49B3-B6D2-7F43A54B6D51}"/>
              </a:ext>
            </a:extLst>
          </p:cNvPr>
          <p:cNvCxnSpPr>
            <a:cxnSpLocks/>
          </p:cNvCxnSpPr>
          <p:nvPr/>
        </p:nvCxnSpPr>
        <p:spPr>
          <a:xfrm flipV="1">
            <a:off x="1933233" y="1111910"/>
            <a:ext cx="6929604" cy="1136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4" name="Ευθεία γραμμή σύνδεσης 63">
            <a:extLst>
              <a:ext uri="{FF2B5EF4-FFF2-40B4-BE49-F238E27FC236}">
                <a16:creationId xmlns:a16="http://schemas.microsoft.com/office/drawing/2014/main" id="{4858B1CC-60DA-40F4-9621-6F2F14CEE557}"/>
              </a:ext>
            </a:extLst>
          </p:cNvPr>
          <p:cNvCxnSpPr>
            <a:cxnSpLocks/>
          </p:cNvCxnSpPr>
          <p:nvPr/>
        </p:nvCxnSpPr>
        <p:spPr>
          <a:xfrm flipH="1">
            <a:off x="5086672" y="817061"/>
            <a:ext cx="4065" cy="82897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65" name="Ελεύθερη σχεδίαση 27">
            <a:extLst>
              <a:ext uri="{FF2B5EF4-FFF2-40B4-BE49-F238E27FC236}">
                <a16:creationId xmlns:a16="http://schemas.microsoft.com/office/drawing/2014/main" id="{AF313F63-16EB-48E3-9C6C-2D22F4947A20}"/>
              </a:ext>
            </a:extLst>
          </p:cNvPr>
          <p:cNvSpPr/>
          <p:nvPr/>
        </p:nvSpPr>
        <p:spPr>
          <a:xfrm>
            <a:off x="998123" y="1268756"/>
            <a:ext cx="2026341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8000"/>
            </a:schemeClr>
          </a:solidFill>
          <a:effectLst>
            <a:outerShdw blurRad="38100" dist="25400" dir="5400000" rotWithShape="0">
              <a:schemeClr val="accent5">
                <a:lumMod val="75000"/>
                <a:alpha val="45000"/>
              </a:scheme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ΤΟΜΕΑΣ ΤΕΧΝΟΛΟΓΙΑΣ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FFFF00"/>
                </a:solidFill>
                <a:latin typeface="Calibri" panose="020F0502020204030204"/>
              </a:rPr>
              <a:t>ΝΟΥΤΖΙΕΝΤ ΜΙΧΑΛΗΣ</a:t>
            </a:r>
            <a:endParaRPr kumimoji="0" lang="el-GR" sz="105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Ελεύθερη σχεδίαση 25">
            <a:extLst>
              <a:ext uri="{FF2B5EF4-FFF2-40B4-BE49-F238E27FC236}">
                <a16:creationId xmlns:a16="http://schemas.microsoft.com/office/drawing/2014/main" id="{FB324971-DBB3-4C8E-9591-AF14C78CC561}"/>
              </a:ext>
            </a:extLst>
          </p:cNvPr>
          <p:cNvSpPr/>
          <p:nvPr/>
        </p:nvSpPr>
        <p:spPr>
          <a:xfrm>
            <a:off x="3767666" y="152645"/>
            <a:ext cx="2844887" cy="82296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ΓΕΝΙΚΗ ΔΙΕΥΘΥΝΣΗ ΤΕΧΝΟΛΟΓΙΑΣ &amp;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ΛΕΙΤΟΥΡΓΙΑΣ ΜΕΣΩΝ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srgbClr val="FFFF00"/>
                </a:solidFill>
                <a:latin typeface="Calibri" panose="020F0502020204030204"/>
              </a:rPr>
              <a:t>ΒΟΥΓΙΟΥΚΛΑΚΗΣ ΙΩΑΝΝΗΣ</a:t>
            </a:r>
            <a:endParaRPr lang="en-GB" sz="16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cxnSp>
        <p:nvCxnSpPr>
          <p:cNvPr id="68" name="Ευθεία γραμμή σύνδεσης 67">
            <a:extLst>
              <a:ext uri="{FF2B5EF4-FFF2-40B4-BE49-F238E27FC236}">
                <a16:creationId xmlns:a16="http://schemas.microsoft.com/office/drawing/2014/main" id="{61CA876E-9B1C-470B-8F0D-4A8D949C7165}"/>
              </a:ext>
            </a:extLst>
          </p:cNvPr>
          <p:cNvCxnSpPr>
            <a:cxnSpLocks/>
          </p:cNvCxnSpPr>
          <p:nvPr/>
        </p:nvCxnSpPr>
        <p:spPr>
          <a:xfrm>
            <a:off x="8862837" y="1111910"/>
            <a:ext cx="0" cy="12935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Ελεύθερη σχεδίαση 27">
            <a:extLst>
              <a:ext uri="{FF2B5EF4-FFF2-40B4-BE49-F238E27FC236}">
                <a16:creationId xmlns:a16="http://schemas.microsoft.com/office/drawing/2014/main" id="{CA2566AD-9E04-4481-8E46-227E9214EEC6}"/>
              </a:ext>
            </a:extLst>
          </p:cNvPr>
          <p:cNvSpPr/>
          <p:nvPr/>
        </p:nvSpPr>
        <p:spPr>
          <a:xfrm>
            <a:off x="7849667" y="1263290"/>
            <a:ext cx="2026341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8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400" b="1" dirty="0">
                <a:solidFill>
                  <a:prstClr val="white"/>
                </a:solidFill>
                <a:latin typeface="Calibri" panose="020F0502020204030204"/>
              </a:rPr>
              <a:t>ΤΟΜΕΑΣ ΛΕΙΤΟΥΡΓΙΑΣ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400" b="1" dirty="0">
                <a:solidFill>
                  <a:srgbClr val="FFFF00"/>
                </a:solidFill>
                <a:latin typeface="Calibri" panose="020F0502020204030204"/>
              </a:rPr>
              <a:t>ΚΟΝΤΙΖΑΣ ΑΡΙΣΤΩΝ</a:t>
            </a:r>
          </a:p>
        </p:txBody>
      </p:sp>
      <p:sp>
        <p:nvSpPr>
          <p:cNvPr id="70" name="Ελεύθερη σχεδίαση 27">
            <a:extLst>
              <a:ext uri="{FF2B5EF4-FFF2-40B4-BE49-F238E27FC236}">
                <a16:creationId xmlns:a16="http://schemas.microsoft.com/office/drawing/2014/main" id="{69B4C7FB-9D93-40BD-816A-E2F285A62415}"/>
              </a:ext>
            </a:extLst>
          </p:cNvPr>
          <p:cNvSpPr/>
          <p:nvPr/>
        </p:nvSpPr>
        <p:spPr>
          <a:xfrm>
            <a:off x="161015" y="2575221"/>
            <a:ext cx="1057040" cy="70230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/>
              <a:t>ΔΙΕΥΘΥΝΣΗ ΔΟΜΙΚΩΝ &amp; Η/Μ ΕΡΓΩΝ</a:t>
            </a:r>
            <a:endParaRPr lang="el-GR" sz="1100" b="1" dirty="0"/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>
                <a:solidFill>
                  <a:srgbClr val="FFFF00"/>
                </a:solidFill>
              </a:rPr>
              <a:t>ΔΟΝΤΑ ΟΛΥΜΠΙΑ</a:t>
            </a:r>
          </a:p>
        </p:txBody>
      </p:sp>
      <p:sp>
        <p:nvSpPr>
          <p:cNvPr id="71" name="Ελεύθερη σχεδίαση 27">
            <a:extLst>
              <a:ext uri="{FF2B5EF4-FFF2-40B4-BE49-F238E27FC236}">
                <a16:creationId xmlns:a16="http://schemas.microsoft.com/office/drawing/2014/main" id="{F63FAF45-B1AF-4F39-9B0A-857E4BB925B1}"/>
              </a:ext>
            </a:extLst>
          </p:cNvPr>
          <p:cNvSpPr/>
          <p:nvPr/>
        </p:nvSpPr>
        <p:spPr>
          <a:xfrm>
            <a:off x="1405526" y="2562719"/>
            <a:ext cx="1108682" cy="696668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ΔΙΕΥΘΥΝΣΗ ΔΙΚΤΥΟΥ ΕΚΠΟΜΠΗΣ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ΝΙΡΟΣ Ν.</a:t>
            </a:r>
          </a:p>
        </p:txBody>
      </p:sp>
      <p:cxnSp>
        <p:nvCxnSpPr>
          <p:cNvPr id="72" name="Straight Connector 5">
            <a:extLst>
              <a:ext uri="{FF2B5EF4-FFF2-40B4-BE49-F238E27FC236}">
                <a16:creationId xmlns:a16="http://schemas.microsoft.com/office/drawing/2014/main" id="{8446D8AA-0485-4568-9EFC-7EB8CB6B01F4}"/>
              </a:ext>
            </a:extLst>
          </p:cNvPr>
          <p:cNvCxnSpPr>
            <a:cxnSpLocks/>
          </p:cNvCxnSpPr>
          <p:nvPr/>
        </p:nvCxnSpPr>
        <p:spPr>
          <a:xfrm>
            <a:off x="693520" y="2387344"/>
            <a:ext cx="2497731" cy="19322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Ευθεία γραμμή σύνδεσης 72">
            <a:extLst>
              <a:ext uri="{FF2B5EF4-FFF2-40B4-BE49-F238E27FC236}">
                <a16:creationId xmlns:a16="http://schemas.microsoft.com/office/drawing/2014/main" id="{071454BC-E217-48F9-BCD0-B5EB18A12535}"/>
              </a:ext>
            </a:extLst>
          </p:cNvPr>
          <p:cNvCxnSpPr>
            <a:cxnSpLocks/>
          </p:cNvCxnSpPr>
          <p:nvPr/>
        </p:nvCxnSpPr>
        <p:spPr>
          <a:xfrm>
            <a:off x="2027622" y="1975420"/>
            <a:ext cx="0" cy="61372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εία γραμμή σύνδεσης 73">
            <a:extLst>
              <a:ext uri="{FF2B5EF4-FFF2-40B4-BE49-F238E27FC236}">
                <a16:creationId xmlns:a16="http://schemas.microsoft.com/office/drawing/2014/main" id="{6DEF8234-19A1-4C27-B0C8-08CF119E3243}"/>
              </a:ext>
            </a:extLst>
          </p:cNvPr>
          <p:cNvCxnSpPr>
            <a:cxnSpLocks/>
          </p:cNvCxnSpPr>
          <p:nvPr/>
        </p:nvCxnSpPr>
        <p:spPr>
          <a:xfrm>
            <a:off x="699185" y="2399911"/>
            <a:ext cx="0" cy="189229"/>
          </a:xfrm>
          <a:prstGeom prst="line">
            <a:avLst/>
          </a:prstGeom>
          <a:ln w="25400">
            <a:solidFill>
              <a:schemeClr val="accent5">
                <a:lumMod val="75000"/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εία γραμμή σύνδεσης 74">
            <a:extLst>
              <a:ext uri="{FF2B5EF4-FFF2-40B4-BE49-F238E27FC236}">
                <a16:creationId xmlns:a16="http://schemas.microsoft.com/office/drawing/2014/main" id="{1433FA9D-36BE-4317-A1FF-53E209A0D77B}"/>
              </a:ext>
            </a:extLst>
          </p:cNvPr>
          <p:cNvCxnSpPr>
            <a:cxnSpLocks/>
          </p:cNvCxnSpPr>
          <p:nvPr/>
        </p:nvCxnSpPr>
        <p:spPr>
          <a:xfrm>
            <a:off x="3191251" y="2399911"/>
            <a:ext cx="12951" cy="43178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Ελεύθερη σχεδίαση 27">
            <a:extLst>
              <a:ext uri="{FF2B5EF4-FFF2-40B4-BE49-F238E27FC236}">
                <a16:creationId xmlns:a16="http://schemas.microsoft.com/office/drawing/2014/main" id="{017078D2-5519-45DC-B356-48F226EF6CA9}"/>
              </a:ext>
            </a:extLst>
          </p:cNvPr>
          <p:cNvSpPr/>
          <p:nvPr/>
        </p:nvSpPr>
        <p:spPr>
          <a:xfrm>
            <a:off x="74781" y="4087451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Η/Μ Έργων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ΝΑΚΟΥ Ε.</a:t>
            </a:r>
          </a:p>
        </p:txBody>
      </p:sp>
      <p:sp>
        <p:nvSpPr>
          <p:cNvPr id="77" name="Ελεύθερη σχεδίαση 27">
            <a:extLst>
              <a:ext uri="{FF2B5EF4-FFF2-40B4-BE49-F238E27FC236}">
                <a16:creationId xmlns:a16="http://schemas.microsoft.com/office/drawing/2014/main" id="{986C203D-30D3-4764-ADCC-CCF19E9DCEC3}"/>
              </a:ext>
            </a:extLst>
          </p:cNvPr>
          <p:cNvSpPr/>
          <p:nvPr/>
        </p:nvSpPr>
        <p:spPr>
          <a:xfrm>
            <a:off x="74786" y="3403129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Δομικών Έργων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ΡΑΠΤΗ ΜΑΡΙΑ</a:t>
            </a:r>
          </a:p>
        </p:txBody>
      </p:sp>
      <p:sp>
        <p:nvSpPr>
          <p:cNvPr id="78" name="Ελεύθερη σχεδίαση 27">
            <a:extLst>
              <a:ext uri="{FF2B5EF4-FFF2-40B4-BE49-F238E27FC236}">
                <a16:creationId xmlns:a16="http://schemas.microsoft.com/office/drawing/2014/main" id="{B804DB3C-3BDE-421F-9496-36A52FAABE6C}"/>
              </a:ext>
            </a:extLst>
          </p:cNvPr>
          <p:cNvSpPr/>
          <p:nvPr/>
        </p:nvSpPr>
        <p:spPr>
          <a:xfrm>
            <a:off x="64705" y="4724005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Συντήρησης Η/Μ Εγκαταστάσεων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ΜΑΡΤΑΚΟΣ Κ.</a:t>
            </a:r>
          </a:p>
        </p:txBody>
      </p:sp>
      <p:cxnSp>
        <p:nvCxnSpPr>
          <p:cNvPr id="79" name="Ευθεία γραμμή σύνδεσης 78">
            <a:extLst>
              <a:ext uri="{FF2B5EF4-FFF2-40B4-BE49-F238E27FC236}">
                <a16:creationId xmlns:a16="http://schemas.microsoft.com/office/drawing/2014/main" id="{F2618FA8-9E88-4DC7-81D2-D43930E54D5A}"/>
              </a:ext>
            </a:extLst>
          </p:cNvPr>
          <p:cNvCxnSpPr>
            <a:cxnSpLocks/>
          </p:cNvCxnSpPr>
          <p:nvPr/>
        </p:nvCxnSpPr>
        <p:spPr>
          <a:xfrm>
            <a:off x="636430" y="3269719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0" name="Ευθεία γραμμή σύνδεσης 79">
            <a:extLst>
              <a:ext uri="{FF2B5EF4-FFF2-40B4-BE49-F238E27FC236}">
                <a16:creationId xmlns:a16="http://schemas.microsoft.com/office/drawing/2014/main" id="{B02727C6-C364-46C8-BE53-D7DC17A631C5}"/>
              </a:ext>
            </a:extLst>
          </p:cNvPr>
          <p:cNvCxnSpPr>
            <a:cxnSpLocks/>
          </p:cNvCxnSpPr>
          <p:nvPr/>
        </p:nvCxnSpPr>
        <p:spPr>
          <a:xfrm>
            <a:off x="639730" y="3951437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F624C147-22B4-4013-8F1D-D07915EA0BE2}"/>
              </a:ext>
            </a:extLst>
          </p:cNvPr>
          <p:cNvCxnSpPr>
            <a:cxnSpLocks/>
          </p:cNvCxnSpPr>
          <p:nvPr/>
        </p:nvCxnSpPr>
        <p:spPr>
          <a:xfrm>
            <a:off x="644714" y="4616946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2" name="Ελεύθερη σχεδίαση 27">
            <a:extLst>
              <a:ext uri="{FF2B5EF4-FFF2-40B4-BE49-F238E27FC236}">
                <a16:creationId xmlns:a16="http://schemas.microsoft.com/office/drawing/2014/main" id="{0217DBCC-00E4-42DE-965B-8BFE35F94251}"/>
              </a:ext>
            </a:extLst>
          </p:cNvPr>
          <p:cNvSpPr/>
          <p:nvPr/>
        </p:nvSpPr>
        <p:spPr>
          <a:xfrm>
            <a:off x="1391203" y="4055177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Μελετών &amp; Φάσματος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ΠΑΝΑΓΙΩΤΟΥ ΣΤ.</a:t>
            </a:r>
          </a:p>
        </p:txBody>
      </p:sp>
      <p:sp>
        <p:nvSpPr>
          <p:cNvPr id="83" name="Ελεύθερη σχεδίαση 27">
            <a:extLst>
              <a:ext uri="{FF2B5EF4-FFF2-40B4-BE49-F238E27FC236}">
                <a16:creationId xmlns:a16="http://schemas.microsoft.com/office/drawing/2014/main" id="{C691E4C5-4165-494E-B622-660513C5FE7A}"/>
              </a:ext>
            </a:extLst>
          </p:cNvPr>
          <p:cNvSpPr/>
          <p:nvPr/>
        </p:nvSpPr>
        <p:spPr>
          <a:xfrm>
            <a:off x="1383090" y="3402485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Εγκατάστασης, Συντήρησης &amp; Λειτουργίας Κ. Ε.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ΒΑΣΙΛΟΠΟΥΛΟΣ</a:t>
            </a:r>
          </a:p>
        </p:txBody>
      </p:sp>
      <p:sp>
        <p:nvSpPr>
          <p:cNvPr id="84" name="Ελεύθερη σχεδίαση 27">
            <a:extLst>
              <a:ext uri="{FF2B5EF4-FFF2-40B4-BE49-F238E27FC236}">
                <a16:creationId xmlns:a16="http://schemas.microsoft.com/office/drawing/2014/main" id="{4BB31CDD-AE57-4F91-A01F-2985CA5D8150}"/>
              </a:ext>
            </a:extLst>
          </p:cNvPr>
          <p:cNvSpPr/>
          <p:nvPr/>
        </p:nvSpPr>
        <p:spPr>
          <a:xfrm>
            <a:off x="1412985" y="4740484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</a:t>
            </a:r>
            <a:r>
              <a:rPr lang="el-GR" sz="1000" b="1" dirty="0">
                <a:solidFill>
                  <a:srgbClr val="002B82"/>
                </a:solidFill>
              </a:rPr>
              <a:t> </a:t>
            </a:r>
            <a:r>
              <a:rPr lang="el-GR" sz="900" b="1" dirty="0">
                <a:solidFill>
                  <a:srgbClr val="002B82"/>
                </a:solidFill>
              </a:rPr>
              <a:t>Δορυφορικών &amp; Ψηφιακών Επικοινωνιών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ΑΡΑΠΟΓΛΟΥ Ι</a:t>
            </a:r>
          </a:p>
        </p:txBody>
      </p:sp>
      <p:cxnSp>
        <p:nvCxnSpPr>
          <p:cNvPr id="85" name="Ευθεία γραμμή σύνδεσης 84">
            <a:extLst>
              <a:ext uri="{FF2B5EF4-FFF2-40B4-BE49-F238E27FC236}">
                <a16:creationId xmlns:a16="http://schemas.microsoft.com/office/drawing/2014/main" id="{786292A8-63BF-48C1-84A6-FF7693DF0202}"/>
              </a:ext>
            </a:extLst>
          </p:cNvPr>
          <p:cNvCxnSpPr>
            <a:cxnSpLocks/>
          </p:cNvCxnSpPr>
          <p:nvPr/>
        </p:nvCxnSpPr>
        <p:spPr>
          <a:xfrm>
            <a:off x="1929669" y="3942388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1EAD4B81-1E14-4240-9ACE-BBBBD4EE925C}"/>
              </a:ext>
            </a:extLst>
          </p:cNvPr>
          <p:cNvCxnSpPr>
            <a:cxnSpLocks/>
          </p:cNvCxnSpPr>
          <p:nvPr/>
        </p:nvCxnSpPr>
        <p:spPr>
          <a:xfrm>
            <a:off x="1929669" y="4600611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8" name="Ελεύθερη σχεδίαση 27">
            <a:extLst>
              <a:ext uri="{FF2B5EF4-FFF2-40B4-BE49-F238E27FC236}">
                <a16:creationId xmlns:a16="http://schemas.microsoft.com/office/drawing/2014/main" id="{8A7B32F5-6441-4C55-956B-7C82973DF2B0}"/>
              </a:ext>
            </a:extLst>
          </p:cNvPr>
          <p:cNvSpPr/>
          <p:nvPr/>
        </p:nvSpPr>
        <p:spPr>
          <a:xfrm>
            <a:off x="2649861" y="2831696"/>
            <a:ext cx="1108682" cy="673696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ΥΠΟΔΙΕΥΘΥΝΣΗ ΤΕΧΝΙΚΗΣ ΑΝΑΠΤΥΞΗΣ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(Τ/Ο &amp; Ρ/Φ)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</a:pPr>
            <a:r>
              <a:rPr lang="el-GR" sz="900" b="1" kern="0" dirty="0">
                <a:solidFill>
                  <a:srgbClr val="FFFF00"/>
                </a:solidFill>
                <a:latin typeface="Calibri" panose="020F0502020204030204"/>
              </a:rPr>
              <a:t>ΠΑΠΑΓΕΩΡΓΟΠΟΥΛΟΣ</a:t>
            </a:r>
          </a:p>
        </p:txBody>
      </p:sp>
      <p:sp>
        <p:nvSpPr>
          <p:cNvPr id="89" name="Ελεύθερη σχεδίαση 27">
            <a:extLst>
              <a:ext uri="{FF2B5EF4-FFF2-40B4-BE49-F238E27FC236}">
                <a16:creationId xmlns:a16="http://schemas.microsoft.com/office/drawing/2014/main" id="{813395BA-0D62-4C32-ACA7-D8EFA2EBC181}"/>
              </a:ext>
            </a:extLst>
          </p:cNvPr>
          <p:cNvSpPr/>
          <p:nvPr/>
        </p:nvSpPr>
        <p:spPr>
          <a:xfrm>
            <a:off x="8201685" y="2552711"/>
            <a:ext cx="1316736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/>
              <a:t>ΔΙΕΥΘΥΝΣΗ ΤΕΧΝ. ΛΕΙΤΟΥΡΓΙΑΣ &amp; ΠΑΡΑΓΩΓΗΣ ΡΑΔΙΟΦΩΝΟΥ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ΨΥΧΟΓΙΟΣ  Ι.</a:t>
            </a:r>
          </a:p>
        </p:txBody>
      </p:sp>
      <p:sp>
        <p:nvSpPr>
          <p:cNvPr id="90" name="Ελεύθερη σχεδίαση 27">
            <a:extLst>
              <a:ext uri="{FF2B5EF4-FFF2-40B4-BE49-F238E27FC236}">
                <a16:creationId xmlns:a16="http://schemas.microsoft.com/office/drawing/2014/main" id="{6BF0E260-3D57-4D7A-BC1F-404E7DE7D82C}"/>
              </a:ext>
            </a:extLst>
          </p:cNvPr>
          <p:cNvSpPr/>
          <p:nvPr/>
        </p:nvSpPr>
        <p:spPr>
          <a:xfrm>
            <a:off x="9818373" y="2607650"/>
            <a:ext cx="1316736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/>
              <a:t>ΔΙΕΥΘΥΝΣΗ ΛΕΙΤΟΥΡΓΙΑΣ ΠΑΡΑΓΩΓΗΣ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/>
              <a:t>ΤΗΛΕΟΡΑΣΗΣ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>
                <a:solidFill>
                  <a:srgbClr val="FFFF00"/>
                </a:solidFill>
              </a:rPr>
              <a:t>ΜΑΓΓΕΡΑΣ ΛΑΜΠΡΟΣ</a:t>
            </a:r>
          </a:p>
        </p:txBody>
      </p:sp>
      <p:cxnSp>
        <p:nvCxnSpPr>
          <p:cNvPr id="91" name="Straight Connector 5">
            <a:extLst>
              <a:ext uri="{FF2B5EF4-FFF2-40B4-BE49-F238E27FC236}">
                <a16:creationId xmlns:a16="http://schemas.microsoft.com/office/drawing/2014/main" id="{7468B086-A531-4451-96EA-E4C1B0BA1ED2}"/>
              </a:ext>
            </a:extLst>
          </p:cNvPr>
          <p:cNvCxnSpPr>
            <a:cxnSpLocks/>
          </p:cNvCxnSpPr>
          <p:nvPr/>
        </p:nvCxnSpPr>
        <p:spPr>
          <a:xfrm>
            <a:off x="7136606" y="2447970"/>
            <a:ext cx="334089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2" name="Ευθεία γραμμή σύνδεσης 91">
            <a:extLst>
              <a:ext uri="{FF2B5EF4-FFF2-40B4-BE49-F238E27FC236}">
                <a16:creationId xmlns:a16="http://schemas.microsoft.com/office/drawing/2014/main" id="{D9B1D76D-56A3-40C3-A821-4A68B4226AE1}"/>
              </a:ext>
            </a:extLst>
          </p:cNvPr>
          <p:cNvCxnSpPr>
            <a:cxnSpLocks/>
          </p:cNvCxnSpPr>
          <p:nvPr/>
        </p:nvCxnSpPr>
        <p:spPr>
          <a:xfrm>
            <a:off x="8895482" y="1994810"/>
            <a:ext cx="0" cy="59433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Ευθεία γραμμή σύνδεσης 92">
            <a:extLst>
              <a:ext uri="{FF2B5EF4-FFF2-40B4-BE49-F238E27FC236}">
                <a16:creationId xmlns:a16="http://schemas.microsoft.com/office/drawing/2014/main" id="{B9350308-EEC5-47CD-8471-00EA2058BE45}"/>
              </a:ext>
            </a:extLst>
          </p:cNvPr>
          <p:cNvCxnSpPr>
            <a:cxnSpLocks/>
          </p:cNvCxnSpPr>
          <p:nvPr/>
        </p:nvCxnSpPr>
        <p:spPr>
          <a:xfrm>
            <a:off x="10477500" y="2447566"/>
            <a:ext cx="0" cy="13341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Ελεύθερη σχεδίαση 27">
            <a:extLst>
              <a:ext uri="{FF2B5EF4-FFF2-40B4-BE49-F238E27FC236}">
                <a16:creationId xmlns:a16="http://schemas.microsoft.com/office/drawing/2014/main" id="{9A634EDB-15B5-4332-A4A8-6F9B34ED3041}"/>
              </a:ext>
            </a:extLst>
          </p:cNvPr>
          <p:cNvSpPr/>
          <p:nvPr/>
        </p:nvSpPr>
        <p:spPr>
          <a:xfrm>
            <a:off x="8322748" y="4150792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Μεταδόσεων </a:t>
            </a:r>
            <a:r>
              <a:rPr lang="el-GR" sz="900" dirty="0">
                <a:solidFill>
                  <a:srgbClr val="002B82"/>
                </a:solidFill>
              </a:rPr>
              <a:t>(Ραδιοθάλαμοι Ροής Προγράμματος)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ΚΑΤΣΑΡΟΣ Β.</a:t>
            </a:r>
          </a:p>
        </p:txBody>
      </p:sp>
      <p:sp>
        <p:nvSpPr>
          <p:cNvPr id="95" name="Ελεύθερη σχεδίαση 27">
            <a:extLst>
              <a:ext uri="{FF2B5EF4-FFF2-40B4-BE49-F238E27FC236}">
                <a16:creationId xmlns:a16="http://schemas.microsoft.com/office/drawing/2014/main" id="{B1AF6B1A-26C7-439D-9EE9-8ADFDB0CEB8B}"/>
              </a:ext>
            </a:extLst>
          </p:cNvPr>
          <p:cNvSpPr/>
          <p:nvPr/>
        </p:nvSpPr>
        <p:spPr>
          <a:xfrm>
            <a:off x="8322747" y="3468473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Κεντρικού Ελέγχου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ΕΥΘΥΜΙΟΠΟΥΛΟΣ</a:t>
            </a:r>
          </a:p>
        </p:txBody>
      </p:sp>
      <p:sp>
        <p:nvSpPr>
          <p:cNvPr id="96" name="Ελεύθερη σχεδίαση 27">
            <a:extLst>
              <a:ext uri="{FF2B5EF4-FFF2-40B4-BE49-F238E27FC236}">
                <a16:creationId xmlns:a16="http://schemas.microsoft.com/office/drawing/2014/main" id="{1D542B65-D857-41F9-855F-F6D264AAAF15}"/>
              </a:ext>
            </a:extLst>
          </p:cNvPr>
          <p:cNvSpPr/>
          <p:nvPr/>
        </p:nvSpPr>
        <p:spPr>
          <a:xfrm>
            <a:off x="8322748" y="4842636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Εγκατάστασης &amp; Συντήρησης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ΔΙΑΜΑΝΤΟΠΟΥΛΟΣ</a:t>
            </a:r>
          </a:p>
        </p:txBody>
      </p:sp>
      <p:cxnSp>
        <p:nvCxnSpPr>
          <p:cNvPr id="97" name="Ευθεία γραμμή σύνδεσης 96">
            <a:extLst>
              <a:ext uri="{FF2B5EF4-FFF2-40B4-BE49-F238E27FC236}">
                <a16:creationId xmlns:a16="http://schemas.microsoft.com/office/drawing/2014/main" id="{46B32CCC-519B-4936-A902-4D1E3D1A86D3}"/>
              </a:ext>
            </a:extLst>
          </p:cNvPr>
          <p:cNvCxnSpPr>
            <a:cxnSpLocks/>
          </p:cNvCxnSpPr>
          <p:nvPr/>
        </p:nvCxnSpPr>
        <p:spPr>
          <a:xfrm>
            <a:off x="8861242" y="3305941"/>
            <a:ext cx="0" cy="1524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8" name="Ευθεία γραμμή σύνδεσης 97">
            <a:extLst>
              <a:ext uri="{FF2B5EF4-FFF2-40B4-BE49-F238E27FC236}">
                <a16:creationId xmlns:a16="http://schemas.microsoft.com/office/drawing/2014/main" id="{93FF32BA-CAC4-4F60-81D4-7E9D8FDB69C2}"/>
              </a:ext>
            </a:extLst>
          </p:cNvPr>
          <p:cNvCxnSpPr>
            <a:cxnSpLocks/>
          </p:cNvCxnSpPr>
          <p:nvPr/>
        </p:nvCxnSpPr>
        <p:spPr>
          <a:xfrm>
            <a:off x="8861242" y="4007256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9" name="Ευθεία γραμμή σύνδεσης 98">
            <a:extLst>
              <a:ext uri="{FF2B5EF4-FFF2-40B4-BE49-F238E27FC236}">
                <a16:creationId xmlns:a16="http://schemas.microsoft.com/office/drawing/2014/main" id="{E7738C23-318F-4608-BD2E-8BAED7D04670}"/>
              </a:ext>
            </a:extLst>
          </p:cNvPr>
          <p:cNvCxnSpPr>
            <a:cxnSpLocks/>
          </p:cNvCxnSpPr>
          <p:nvPr/>
        </p:nvCxnSpPr>
        <p:spPr>
          <a:xfrm>
            <a:off x="8884152" y="4708625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00" name="Ελεύθερη σχεδίαση 27">
            <a:extLst>
              <a:ext uri="{FF2B5EF4-FFF2-40B4-BE49-F238E27FC236}">
                <a16:creationId xmlns:a16="http://schemas.microsoft.com/office/drawing/2014/main" id="{C0499B8A-C63C-46E9-B851-3C2560129056}"/>
              </a:ext>
            </a:extLst>
          </p:cNvPr>
          <p:cNvSpPr/>
          <p:nvPr/>
        </p:nvSpPr>
        <p:spPr>
          <a:xfrm>
            <a:off x="9575563" y="4942873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Θαλάμων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ΝΙΚΟΛΑΟΥ Θ.</a:t>
            </a:r>
            <a:endParaRPr lang="el-GR" sz="1000" b="1" dirty="0">
              <a:solidFill>
                <a:srgbClr val="002B82"/>
              </a:solidFill>
            </a:endParaRPr>
          </a:p>
        </p:txBody>
      </p:sp>
      <p:sp>
        <p:nvSpPr>
          <p:cNvPr id="101" name="Ελεύθερη σχεδίαση 27">
            <a:extLst>
              <a:ext uri="{FF2B5EF4-FFF2-40B4-BE49-F238E27FC236}">
                <a16:creationId xmlns:a16="http://schemas.microsoft.com/office/drawing/2014/main" id="{73679AEF-1B67-4427-B9CE-B988CD987917}"/>
              </a:ext>
            </a:extLst>
          </p:cNvPr>
          <p:cNvSpPr/>
          <p:nvPr/>
        </p:nvSpPr>
        <p:spPr>
          <a:xfrm>
            <a:off x="9601802" y="4220861"/>
            <a:ext cx="117371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Ηλεκτρον. </a:t>
            </a:r>
            <a:r>
              <a:rPr lang="el-GR" sz="900" b="1" dirty="0" err="1">
                <a:solidFill>
                  <a:srgbClr val="002B82"/>
                </a:solidFill>
              </a:rPr>
              <a:t>Επεξερ</a:t>
            </a:r>
            <a:r>
              <a:rPr lang="el-GR" sz="900" b="1" dirty="0">
                <a:solidFill>
                  <a:srgbClr val="002B82"/>
                </a:solidFill>
              </a:rPr>
              <a:t>. Εικόνας / Ήχου &amp; Μεταγλώττισης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ΝΙΚΟΛΟΘΑΝΑΣΗ Σ.</a:t>
            </a:r>
          </a:p>
        </p:txBody>
      </p:sp>
      <p:sp>
        <p:nvSpPr>
          <p:cNvPr id="102" name="Ελεύθερη σχεδίαση 27">
            <a:extLst>
              <a:ext uri="{FF2B5EF4-FFF2-40B4-BE49-F238E27FC236}">
                <a16:creationId xmlns:a16="http://schemas.microsoft.com/office/drawing/2014/main" id="{95A5C6DB-D4E1-4DEE-BCF1-EB9EE20A0763}"/>
              </a:ext>
            </a:extLst>
          </p:cNvPr>
          <p:cNvSpPr/>
          <p:nvPr/>
        </p:nvSpPr>
        <p:spPr>
          <a:xfrm>
            <a:off x="9575563" y="5616487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Διάθεσης Προσωπικού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ΘΕΜΕΛΗΣ ΑΘ.</a:t>
            </a:r>
          </a:p>
        </p:txBody>
      </p:sp>
      <p:cxnSp>
        <p:nvCxnSpPr>
          <p:cNvPr id="103" name="Ευθεία γραμμή σύνδεσης 102">
            <a:extLst>
              <a:ext uri="{FF2B5EF4-FFF2-40B4-BE49-F238E27FC236}">
                <a16:creationId xmlns:a16="http://schemas.microsoft.com/office/drawing/2014/main" id="{B5B7ADFD-49DB-45AC-A638-7B0F311A8813}"/>
              </a:ext>
            </a:extLst>
          </p:cNvPr>
          <p:cNvCxnSpPr>
            <a:cxnSpLocks/>
          </p:cNvCxnSpPr>
          <p:nvPr/>
        </p:nvCxnSpPr>
        <p:spPr>
          <a:xfrm>
            <a:off x="10056310" y="4797101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4" name="Ευθεία γραμμή σύνδεσης 103">
            <a:extLst>
              <a:ext uri="{FF2B5EF4-FFF2-40B4-BE49-F238E27FC236}">
                <a16:creationId xmlns:a16="http://schemas.microsoft.com/office/drawing/2014/main" id="{85ED00BB-5677-4FFD-A537-F9542282980B}"/>
              </a:ext>
            </a:extLst>
          </p:cNvPr>
          <p:cNvCxnSpPr>
            <a:cxnSpLocks/>
          </p:cNvCxnSpPr>
          <p:nvPr/>
        </p:nvCxnSpPr>
        <p:spPr>
          <a:xfrm>
            <a:off x="10064926" y="5495954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06" name="Ελεύθερη σχεδίαση 27">
            <a:extLst>
              <a:ext uri="{FF2B5EF4-FFF2-40B4-BE49-F238E27FC236}">
                <a16:creationId xmlns:a16="http://schemas.microsoft.com/office/drawing/2014/main" id="{67DBB0FE-57D7-4DB8-A534-7B22FF6C3B52}"/>
              </a:ext>
            </a:extLst>
          </p:cNvPr>
          <p:cNvSpPr/>
          <p:nvPr/>
        </p:nvSpPr>
        <p:spPr>
          <a:xfrm>
            <a:off x="6797803" y="2620994"/>
            <a:ext cx="1316736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/>
              <a:t>ΔΙΕΥΘΥΝΣΗ ΤΕΧΝΙΚΗΣ ΛΕΙΤΟΥΡΓΙΑΣ ΤΗΛΕΟΡΑΣΗΣ</a:t>
            </a:r>
            <a:endParaRPr lang="el-GR" sz="1000" b="1" dirty="0">
              <a:solidFill>
                <a:srgbClr val="FFFF00"/>
              </a:solidFill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>
                <a:solidFill>
                  <a:srgbClr val="FFFF00"/>
                </a:solidFill>
              </a:rPr>
              <a:t>ΜΑΓΓΕΡΑΣ ΛΑΜΠΡΟΣ</a:t>
            </a:r>
            <a:endParaRPr lang="el-GR" sz="900" b="1" dirty="0"/>
          </a:p>
        </p:txBody>
      </p:sp>
      <p:cxnSp>
        <p:nvCxnSpPr>
          <p:cNvPr id="107" name="Ευθεία γραμμή σύνδεσης 106">
            <a:extLst>
              <a:ext uri="{FF2B5EF4-FFF2-40B4-BE49-F238E27FC236}">
                <a16:creationId xmlns:a16="http://schemas.microsoft.com/office/drawing/2014/main" id="{6DD7AB98-22E5-4A58-9F5D-BB032B9D86FD}"/>
              </a:ext>
            </a:extLst>
          </p:cNvPr>
          <p:cNvCxnSpPr>
            <a:cxnSpLocks/>
          </p:cNvCxnSpPr>
          <p:nvPr/>
        </p:nvCxnSpPr>
        <p:spPr>
          <a:xfrm>
            <a:off x="7136606" y="2447970"/>
            <a:ext cx="0" cy="13341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Ελεύθερη σχεδίαση 27">
            <a:extLst>
              <a:ext uri="{FF2B5EF4-FFF2-40B4-BE49-F238E27FC236}">
                <a16:creationId xmlns:a16="http://schemas.microsoft.com/office/drawing/2014/main" id="{AE17FA88-7110-45B8-AF2E-A39673E462D4}"/>
              </a:ext>
            </a:extLst>
          </p:cNvPr>
          <p:cNvSpPr/>
          <p:nvPr/>
        </p:nvSpPr>
        <p:spPr>
          <a:xfrm>
            <a:off x="6879932" y="4150792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Μετάδοσης (Ροής) Προγράμματος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ΑΝΑΓΝΩΣΤΟΠΟΥΛΟΣ</a:t>
            </a:r>
          </a:p>
        </p:txBody>
      </p:sp>
      <p:sp>
        <p:nvSpPr>
          <p:cNvPr id="109" name="Ελεύθερη σχεδίαση 27">
            <a:extLst>
              <a:ext uri="{FF2B5EF4-FFF2-40B4-BE49-F238E27FC236}">
                <a16:creationId xmlns:a16="http://schemas.microsoft.com/office/drawing/2014/main" id="{886D54BF-1984-41DA-B1D4-1C87B9B5D6A1}"/>
              </a:ext>
            </a:extLst>
          </p:cNvPr>
          <p:cNvSpPr/>
          <p:nvPr/>
        </p:nvSpPr>
        <p:spPr>
          <a:xfrm>
            <a:off x="6890010" y="3449423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Κεντρικού Ελέγχου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ΝΙΚΟΛΟΠΟΥΛΟΥ</a:t>
            </a:r>
          </a:p>
        </p:txBody>
      </p:sp>
      <p:sp>
        <p:nvSpPr>
          <p:cNvPr id="110" name="Ελεύθερη σχεδίαση 27">
            <a:extLst>
              <a:ext uri="{FF2B5EF4-FFF2-40B4-BE49-F238E27FC236}">
                <a16:creationId xmlns:a16="http://schemas.microsoft.com/office/drawing/2014/main" id="{00C16FF3-3311-49E8-8E7A-D260B631E30D}"/>
              </a:ext>
            </a:extLst>
          </p:cNvPr>
          <p:cNvSpPr/>
          <p:nvPr/>
        </p:nvSpPr>
        <p:spPr>
          <a:xfrm>
            <a:off x="6890270" y="4852161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Εγκατάστασης &amp; Συντήρησης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ΔΡΙΜΟΥΑΣ Ε.</a:t>
            </a:r>
          </a:p>
        </p:txBody>
      </p:sp>
      <p:cxnSp>
        <p:nvCxnSpPr>
          <p:cNvPr id="111" name="Ευθεία γραμμή σύνδεσης 110">
            <a:extLst>
              <a:ext uri="{FF2B5EF4-FFF2-40B4-BE49-F238E27FC236}">
                <a16:creationId xmlns:a16="http://schemas.microsoft.com/office/drawing/2014/main" id="{8D4E6E92-6612-40CF-B26B-64FFFA757BD0}"/>
              </a:ext>
            </a:extLst>
          </p:cNvPr>
          <p:cNvCxnSpPr>
            <a:cxnSpLocks/>
          </p:cNvCxnSpPr>
          <p:nvPr/>
        </p:nvCxnSpPr>
        <p:spPr>
          <a:xfrm>
            <a:off x="7403305" y="3289601"/>
            <a:ext cx="0" cy="1524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2" name="Ευθεία γραμμή σύνδεσης 111">
            <a:extLst>
              <a:ext uri="{FF2B5EF4-FFF2-40B4-BE49-F238E27FC236}">
                <a16:creationId xmlns:a16="http://schemas.microsoft.com/office/drawing/2014/main" id="{E5159AFC-08B3-4080-9984-30FC8F23D7CF}"/>
              </a:ext>
            </a:extLst>
          </p:cNvPr>
          <p:cNvCxnSpPr>
            <a:cxnSpLocks/>
          </p:cNvCxnSpPr>
          <p:nvPr/>
        </p:nvCxnSpPr>
        <p:spPr>
          <a:xfrm>
            <a:off x="7434260" y="3988206"/>
            <a:ext cx="0" cy="1524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3" name="Ευθεία γραμμή σύνδεσης 112">
            <a:extLst>
              <a:ext uri="{FF2B5EF4-FFF2-40B4-BE49-F238E27FC236}">
                <a16:creationId xmlns:a16="http://schemas.microsoft.com/office/drawing/2014/main" id="{FBCB8850-0366-4494-9858-61B260503594}"/>
              </a:ext>
            </a:extLst>
          </p:cNvPr>
          <p:cNvCxnSpPr>
            <a:cxnSpLocks/>
          </p:cNvCxnSpPr>
          <p:nvPr/>
        </p:nvCxnSpPr>
        <p:spPr>
          <a:xfrm>
            <a:off x="7431880" y="4699100"/>
            <a:ext cx="0" cy="1524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14" name="Ελεύθερη σχεδίαση 27">
            <a:extLst>
              <a:ext uri="{FF2B5EF4-FFF2-40B4-BE49-F238E27FC236}">
                <a16:creationId xmlns:a16="http://schemas.microsoft.com/office/drawing/2014/main" id="{1D67DB32-EE1A-4CD4-B5EA-99CD23491C71}"/>
              </a:ext>
            </a:extLst>
          </p:cNvPr>
          <p:cNvSpPr/>
          <p:nvPr/>
        </p:nvSpPr>
        <p:spPr>
          <a:xfrm>
            <a:off x="8322746" y="5532913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Παραγωγής (Ηχογραφήσεις) &amp; Λήψεων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ΓΙΑΛΙΝΗΣ Ι.</a:t>
            </a:r>
          </a:p>
        </p:txBody>
      </p:sp>
      <p:sp>
        <p:nvSpPr>
          <p:cNvPr id="115" name="Ελεύθερη σχεδίαση 27">
            <a:extLst>
              <a:ext uri="{FF2B5EF4-FFF2-40B4-BE49-F238E27FC236}">
                <a16:creationId xmlns:a16="http://schemas.microsoft.com/office/drawing/2014/main" id="{C42C2652-689B-4C04-88D4-D4AB5417451D}"/>
              </a:ext>
            </a:extLst>
          </p:cNvPr>
          <p:cNvSpPr/>
          <p:nvPr/>
        </p:nvSpPr>
        <p:spPr>
          <a:xfrm>
            <a:off x="8343627" y="6229752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Ηχογραφήσεων Μουσικών Συνόλων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ΣΥΓΛΕΤΟΣ Μ.</a:t>
            </a:r>
          </a:p>
        </p:txBody>
      </p:sp>
      <p:cxnSp>
        <p:nvCxnSpPr>
          <p:cNvPr id="116" name="Ευθεία γραμμή σύνδεσης 115">
            <a:extLst>
              <a:ext uri="{FF2B5EF4-FFF2-40B4-BE49-F238E27FC236}">
                <a16:creationId xmlns:a16="http://schemas.microsoft.com/office/drawing/2014/main" id="{20F8FE2C-F6E6-4D3A-A6BC-C06E5D3F1D79}"/>
              </a:ext>
            </a:extLst>
          </p:cNvPr>
          <p:cNvCxnSpPr>
            <a:cxnSpLocks/>
          </p:cNvCxnSpPr>
          <p:nvPr/>
        </p:nvCxnSpPr>
        <p:spPr>
          <a:xfrm>
            <a:off x="8911983" y="5390944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7" name="Ευθεία γραμμή σύνδεσης 116">
            <a:extLst>
              <a:ext uri="{FF2B5EF4-FFF2-40B4-BE49-F238E27FC236}">
                <a16:creationId xmlns:a16="http://schemas.microsoft.com/office/drawing/2014/main" id="{FDA7B98F-92D6-4B1C-A1DC-215EBCF2F9DB}"/>
              </a:ext>
            </a:extLst>
          </p:cNvPr>
          <p:cNvCxnSpPr>
            <a:cxnSpLocks/>
          </p:cNvCxnSpPr>
          <p:nvPr/>
        </p:nvCxnSpPr>
        <p:spPr>
          <a:xfrm>
            <a:off x="8912727" y="6096342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18" name="Ελεύθερη σχεδίαση 27">
            <a:extLst>
              <a:ext uri="{FF2B5EF4-FFF2-40B4-BE49-F238E27FC236}">
                <a16:creationId xmlns:a16="http://schemas.microsoft.com/office/drawing/2014/main" id="{209878DF-B3CA-452F-A53C-4BFD317987E7}"/>
              </a:ext>
            </a:extLst>
          </p:cNvPr>
          <p:cNvSpPr/>
          <p:nvPr/>
        </p:nvSpPr>
        <p:spPr>
          <a:xfrm>
            <a:off x="10952475" y="3419272"/>
            <a:ext cx="1178474" cy="73152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ΕΞΩΤΕΡΙΚΩΝ ΜΕΤΑΔΟΣΕΩΝ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srgbClr val="FFFF00"/>
                </a:solidFill>
                <a:latin typeface="Calibri" panose="020F0502020204030204"/>
              </a:rPr>
              <a:t>ΚΑΡΑΝΤΙΑΣ Π. </a:t>
            </a:r>
            <a:r>
              <a:rPr lang="el-GR" sz="1050" b="1" kern="0" dirty="0">
                <a:solidFill>
                  <a:srgbClr val="FF3399"/>
                </a:solidFill>
                <a:latin typeface="Calibri" panose="020F0502020204030204"/>
              </a:rPr>
              <a:t>(ΔΕ)</a:t>
            </a:r>
          </a:p>
        </p:txBody>
      </p:sp>
      <p:cxnSp>
        <p:nvCxnSpPr>
          <p:cNvPr id="119" name="Ευθεία γραμμή σύνδεσης 118">
            <a:extLst>
              <a:ext uri="{FF2B5EF4-FFF2-40B4-BE49-F238E27FC236}">
                <a16:creationId xmlns:a16="http://schemas.microsoft.com/office/drawing/2014/main" id="{53331385-691C-4826-BC02-424CE00C19AF}"/>
              </a:ext>
            </a:extLst>
          </p:cNvPr>
          <p:cNvCxnSpPr>
            <a:cxnSpLocks/>
          </p:cNvCxnSpPr>
          <p:nvPr/>
        </p:nvCxnSpPr>
        <p:spPr>
          <a:xfrm>
            <a:off x="10064926" y="3680714"/>
            <a:ext cx="82363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0" name="Ευθεία γραμμή σύνδεσης 119">
            <a:extLst>
              <a:ext uri="{FF2B5EF4-FFF2-40B4-BE49-F238E27FC236}">
                <a16:creationId xmlns:a16="http://schemas.microsoft.com/office/drawing/2014/main" id="{73D7111A-6635-4C65-A0FF-A7F2C52241AB}"/>
              </a:ext>
            </a:extLst>
          </p:cNvPr>
          <p:cNvCxnSpPr>
            <a:cxnSpLocks/>
          </p:cNvCxnSpPr>
          <p:nvPr/>
        </p:nvCxnSpPr>
        <p:spPr>
          <a:xfrm>
            <a:off x="11415928" y="4123366"/>
            <a:ext cx="0" cy="1159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1" name="Ελεύθερη σχεδίαση 27">
            <a:extLst>
              <a:ext uri="{FF2B5EF4-FFF2-40B4-BE49-F238E27FC236}">
                <a16:creationId xmlns:a16="http://schemas.microsoft.com/office/drawing/2014/main" id="{D671EAE1-7AAF-45B5-9322-9AFEC6355721}"/>
              </a:ext>
            </a:extLst>
          </p:cNvPr>
          <p:cNvSpPr/>
          <p:nvPr/>
        </p:nvSpPr>
        <p:spPr>
          <a:xfrm>
            <a:off x="10952475" y="4942873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Κίνησης Οχημάτων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ΚΟΥΤΡΟΥΦΙΝΗΣ Γ.</a:t>
            </a:r>
          </a:p>
        </p:txBody>
      </p:sp>
      <p:sp>
        <p:nvSpPr>
          <p:cNvPr id="122" name="Ελεύθερη σχεδίαση 27">
            <a:extLst>
              <a:ext uri="{FF2B5EF4-FFF2-40B4-BE49-F238E27FC236}">
                <a16:creationId xmlns:a16="http://schemas.microsoft.com/office/drawing/2014/main" id="{E4278F57-4967-45B8-80EE-E60B43704F11}"/>
              </a:ext>
            </a:extLst>
          </p:cNvPr>
          <p:cNvSpPr/>
          <p:nvPr/>
        </p:nvSpPr>
        <p:spPr>
          <a:xfrm>
            <a:off x="10957236" y="4239268"/>
            <a:ext cx="117371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Κινητών Μονάδων &amp; </a:t>
            </a:r>
            <a:r>
              <a:rPr lang="el-GR" sz="1000" b="1" dirty="0" err="1">
                <a:solidFill>
                  <a:srgbClr val="002B82"/>
                </a:solidFill>
              </a:rPr>
              <a:t>Ραδιοζεύξεων</a:t>
            </a:r>
            <a:endParaRPr lang="el-GR" sz="10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……………….</a:t>
            </a:r>
          </a:p>
        </p:txBody>
      </p:sp>
      <p:sp>
        <p:nvSpPr>
          <p:cNvPr id="123" name="Ελεύθερη σχεδίαση 27">
            <a:extLst>
              <a:ext uri="{FF2B5EF4-FFF2-40B4-BE49-F238E27FC236}">
                <a16:creationId xmlns:a16="http://schemas.microsoft.com/office/drawing/2014/main" id="{AA18FDF6-B990-495E-B008-2ACA57A57D2F}"/>
              </a:ext>
            </a:extLst>
          </p:cNvPr>
          <p:cNvSpPr/>
          <p:nvPr/>
        </p:nvSpPr>
        <p:spPr>
          <a:xfrm>
            <a:off x="10952475" y="5629364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Εικονοληψίας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ΚΩΤΣΗΣ Θ. </a:t>
            </a:r>
          </a:p>
        </p:txBody>
      </p:sp>
      <p:cxnSp>
        <p:nvCxnSpPr>
          <p:cNvPr id="124" name="Ευθεία γραμμή σύνδεσης 123">
            <a:extLst>
              <a:ext uri="{FF2B5EF4-FFF2-40B4-BE49-F238E27FC236}">
                <a16:creationId xmlns:a16="http://schemas.microsoft.com/office/drawing/2014/main" id="{C3B601AA-D5EC-435C-98AE-5CF1B26F8617}"/>
              </a:ext>
            </a:extLst>
          </p:cNvPr>
          <p:cNvCxnSpPr>
            <a:cxnSpLocks/>
          </p:cNvCxnSpPr>
          <p:nvPr/>
        </p:nvCxnSpPr>
        <p:spPr>
          <a:xfrm>
            <a:off x="11433222" y="4797101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5" name="Ευθεία γραμμή σύνδεσης 124">
            <a:extLst>
              <a:ext uri="{FF2B5EF4-FFF2-40B4-BE49-F238E27FC236}">
                <a16:creationId xmlns:a16="http://schemas.microsoft.com/office/drawing/2014/main" id="{F1124155-9890-4F74-AAA2-4FB1740E1286}"/>
              </a:ext>
            </a:extLst>
          </p:cNvPr>
          <p:cNvCxnSpPr>
            <a:cxnSpLocks/>
          </p:cNvCxnSpPr>
          <p:nvPr/>
        </p:nvCxnSpPr>
        <p:spPr>
          <a:xfrm>
            <a:off x="10843701" y="3281465"/>
            <a:ext cx="0" cy="2528153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Ελεύθερη σχεδίαση 27">
            <a:extLst>
              <a:ext uri="{FF2B5EF4-FFF2-40B4-BE49-F238E27FC236}">
                <a16:creationId xmlns:a16="http://schemas.microsoft.com/office/drawing/2014/main" id="{26D7BD3D-6799-4F8D-AD60-4F3471AF6C9D}"/>
              </a:ext>
            </a:extLst>
          </p:cNvPr>
          <p:cNvSpPr/>
          <p:nvPr/>
        </p:nvSpPr>
        <p:spPr>
          <a:xfrm>
            <a:off x="3836780" y="2543874"/>
            <a:ext cx="1386743" cy="806107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/>
              <a:t>ΔΙΕΥΘΥΝΣΗ ΨΗΦΙΑΚΩΝ ΥΠΟΔΟΜΩΝ &amp; ΕΦΑΡΜΟΓΩΝ </a:t>
            </a:r>
            <a:r>
              <a:rPr lang="el-GR" sz="800" i="1" dirty="0"/>
              <a:t>(</a:t>
            </a:r>
            <a:r>
              <a:rPr lang="en-US" sz="800" i="1" dirty="0"/>
              <a:t>Streaming and On-Demand Digital Platform)</a:t>
            </a:r>
            <a:endParaRPr lang="el-GR" sz="800" i="1" dirty="0"/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>
                <a:solidFill>
                  <a:srgbClr val="FFFF00"/>
                </a:solidFill>
              </a:rPr>
              <a:t>ΡΩΤΑΣ ΠΑΝΑΓΙΩΤΗΣ</a:t>
            </a:r>
          </a:p>
        </p:txBody>
      </p:sp>
      <p:sp>
        <p:nvSpPr>
          <p:cNvPr id="127" name="Ελεύθερη σχεδίαση 27">
            <a:extLst>
              <a:ext uri="{FF2B5EF4-FFF2-40B4-BE49-F238E27FC236}">
                <a16:creationId xmlns:a16="http://schemas.microsoft.com/office/drawing/2014/main" id="{12C71920-8B18-4DD7-B0DE-D84CD131AAC2}"/>
              </a:ext>
            </a:extLst>
          </p:cNvPr>
          <p:cNvSpPr/>
          <p:nvPr/>
        </p:nvSpPr>
        <p:spPr>
          <a:xfrm>
            <a:off x="5287784" y="2533755"/>
            <a:ext cx="1316736" cy="79474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ΔΙΕΥΘΥΝΣΗ ΠΛΗΡΟΦΟΡΙΚΗΣ (ΙΤ)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dirty="0">
                <a:solidFill>
                  <a:srgbClr val="FFFF00"/>
                </a:solidFill>
              </a:rPr>
              <a:t>ΜΑΝΙΑΤΑΚΟΣ Δ.</a:t>
            </a:r>
          </a:p>
        </p:txBody>
      </p:sp>
      <p:cxnSp>
        <p:nvCxnSpPr>
          <p:cNvPr id="128" name="Straight Connector 5">
            <a:extLst>
              <a:ext uri="{FF2B5EF4-FFF2-40B4-BE49-F238E27FC236}">
                <a16:creationId xmlns:a16="http://schemas.microsoft.com/office/drawing/2014/main" id="{1847664B-B0BC-47C9-BE44-4CE6B1BE656A}"/>
              </a:ext>
            </a:extLst>
          </p:cNvPr>
          <p:cNvCxnSpPr>
            <a:cxnSpLocks/>
          </p:cNvCxnSpPr>
          <p:nvPr/>
        </p:nvCxnSpPr>
        <p:spPr>
          <a:xfrm flipV="1">
            <a:off x="4563228" y="1646039"/>
            <a:ext cx="1215534" cy="1568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9" name="Ελεύθερη σχεδίαση 27">
            <a:extLst>
              <a:ext uri="{FF2B5EF4-FFF2-40B4-BE49-F238E27FC236}">
                <a16:creationId xmlns:a16="http://schemas.microsoft.com/office/drawing/2014/main" id="{43119088-38EC-4C8A-93E7-9BE4AE2EF4D5}"/>
              </a:ext>
            </a:extLst>
          </p:cNvPr>
          <p:cNvSpPr/>
          <p:nvPr/>
        </p:nvSpPr>
        <p:spPr>
          <a:xfrm>
            <a:off x="3974232" y="4111538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Ανάπτυξης &amp; Υποστήριξης Υποδομών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ΜΟΥΡΑΤΟΣ ΑΝΔΡ.</a:t>
            </a:r>
          </a:p>
        </p:txBody>
      </p:sp>
      <p:sp>
        <p:nvSpPr>
          <p:cNvPr id="130" name="Ελεύθερη σχεδίαση 27">
            <a:extLst>
              <a:ext uri="{FF2B5EF4-FFF2-40B4-BE49-F238E27FC236}">
                <a16:creationId xmlns:a16="http://schemas.microsoft.com/office/drawing/2014/main" id="{62250B8C-3655-4964-B2AE-D4A1C21CE352}"/>
              </a:ext>
            </a:extLst>
          </p:cNvPr>
          <p:cNvSpPr/>
          <p:nvPr/>
        </p:nvSpPr>
        <p:spPr>
          <a:xfrm>
            <a:off x="3962482" y="3439898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Σχεδιασμού &amp; Ανάπτυξης Εφαρμογών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ΚΟΥΡΟΥΚΛΗΣ ΓΕΡ</a:t>
            </a:r>
            <a:r>
              <a:rPr lang="el-GR" sz="1050" b="1" dirty="0">
                <a:solidFill>
                  <a:srgbClr val="002B82"/>
                </a:solidFill>
              </a:rPr>
              <a:t>.</a:t>
            </a:r>
          </a:p>
        </p:txBody>
      </p:sp>
      <p:sp>
        <p:nvSpPr>
          <p:cNvPr id="131" name="Ελεύθερη σχεδίαση 27">
            <a:extLst>
              <a:ext uri="{FF2B5EF4-FFF2-40B4-BE49-F238E27FC236}">
                <a16:creationId xmlns:a16="http://schemas.microsoft.com/office/drawing/2014/main" id="{A647E070-A124-4A86-9B3E-5BC1A22B10BC}"/>
              </a:ext>
            </a:extLst>
          </p:cNvPr>
          <p:cNvSpPr/>
          <p:nvPr/>
        </p:nvSpPr>
        <p:spPr>
          <a:xfrm>
            <a:off x="3973991" y="4794380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  <a:r>
              <a:rPr lang="el-GR" sz="900" b="1" dirty="0" err="1">
                <a:solidFill>
                  <a:srgbClr val="002B82"/>
                </a:solidFill>
              </a:rPr>
              <a:t>Επεξεργ</a:t>
            </a:r>
            <a:r>
              <a:rPr lang="el-GR" sz="900" b="1" dirty="0">
                <a:solidFill>
                  <a:srgbClr val="002B82"/>
                </a:solidFill>
              </a:rPr>
              <a:t>. &amp; Μετάδοσης </a:t>
            </a:r>
            <a:r>
              <a:rPr lang="el-GR" sz="900" b="1" dirty="0" err="1">
                <a:solidFill>
                  <a:srgbClr val="002B82"/>
                </a:solidFill>
              </a:rPr>
              <a:t>Πολυμεσικού</a:t>
            </a:r>
            <a:r>
              <a:rPr lang="el-GR" sz="900" b="1" dirty="0">
                <a:solidFill>
                  <a:srgbClr val="002B82"/>
                </a:solidFill>
              </a:rPr>
              <a:t> Περιεχομένου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ΕΡΕΝΙΔΗΣ Ι.</a:t>
            </a:r>
          </a:p>
        </p:txBody>
      </p:sp>
      <p:cxnSp>
        <p:nvCxnSpPr>
          <p:cNvPr id="191" name="Ευθεία γραμμή σύνδεσης 190">
            <a:extLst>
              <a:ext uri="{FF2B5EF4-FFF2-40B4-BE49-F238E27FC236}">
                <a16:creationId xmlns:a16="http://schemas.microsoft.com/office/drawing/2014/main" id="{E9CFFA84-4C51-401F-B86A-874AC5E9DB1D}"/>
              </a:ext>
            </a:extLst>
          </p:cNvPr>
          <p:cNvCxnSpPr>
            <a:cxnSpLocks/>
          </p:cNvCxnSpPr>
          <p:nvPr/>
        </p:nvCxnSpPr>
        <p:spPr>
          <a:xfrm>
            <a:off x="4563228" y="1646039"/>
            <a:ext cx="0" cy="90667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94" name="Ελεύθερη σχεδίαση 27">
            <a:extLst>
              <a:ext uri="{FF2B5EF4-FFF2-40B4-BE49-F238E27FC236}">
                <a16:creationId xmlns:a16="http://schemas.microsoft.com/office/drawing/2014/main" id="{2F199687-B4E2-4F29-9BC6-DD861B2316E0}"/>
              </a:ext>
            </a:extLst>
          </p:cNvPr>
          <p:cNvSpPr/>
          <p:nvPr/>
        </p:nvSpPr>
        <p:spPr>
          <a:xfrm>
            <a:off x="5406996" y="4097456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Τηλεπικοινωνιών &amp; Δικτύων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ΠΑΝΤΑΖΗΣ Σ.</a:t>
            </a:r>
          </a:p>
        </p:txBody>
      </p:sp>
      <p:sp>
        <p:nvSpPr>
          <p:cNvPr id="195" name="Ελεύθερη σχεδίαση 27">
            <a:extLst>
              <a:ext uri="{FF2B5EF4-FFF2-40B4-BE49-F238E27FC236}">
                <a16:creationId xmlns:a16="http://schemas.microsoft.com/office/drawing/2014/main" id="{6C11A54B-C70E-4D1E-965B-FC49B88C1E33}"/>
              </a:ext>
            </a:extLst>
          </p:cNvPr>
          <p:cNvSpPr/>
          <p:nvPr/>
        </p:nvSpPr>
        <p:spPr>
          <a:xfrm>
            <a:off x="5407653" y="3435454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Ανάπτυξης Ο.Π.Σ.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ΤΡΙΑΝΤΟΠΟΥΛΟΥ Μ.</a:t>
            </a:r>
          </a:p>
        </p:txBody>
      </p:sp>
      <p:sp>
        <p:nvSpPr>
          <p:cNvPr id="196" name="Ελεύθερη σχεδίαση 27">
            <a:extLst>
              <a:ext uri="{FF2B5EF4-FFF2-40B4-BE49-F238E27FC236}">
                <a16:creationId xmlns:a16="http://schemas.microsoft.com/office/drawing/2014/main" id="{FE642F60-C758-4DE6-806E-D0F5B9A4FA6D}"/>
              </a:ext>
            </a:extLst>
          </p:cNvPr>
          <p:cNvSpPr/>
          <p:nvPr/>
        </p:nvSpPr>
        <p:spPr>
          <a:xfrm>
            <a:off x="5397048" y="4806929"/>
            <a:ext cx="1178474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Τεχνικής Υποστήριξης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ΛΑΡΔΗΣ ΣΤ.</a:t>
            </a:r>
          </a:p>
        </p:txBody>
      </p:sp>
      <p:cxnSp>
        <p:nvCxnSpPr>
          <p:cNvPr id="198" name="Ευθεία γραμμή σύνδεσης 197">
            <a:extLst>
              <a:ext uri="{FF2B5EF4-FFF2-40B4-BE49-F238E27FC236}">
                <a16:creationId xmlns:a16="http://schemas.microsoft.com/office/drawing/2014/main" id="{B288831B-CEE2-47FD-BC40-5DD486C01365}"/>
              </a:ext>
            </a:extLst>
          </p:cNvPr>
          <p:cNvCxnSpPr>
            <a:cxnSpLocks/>
          </p:cNvCxnSpPr>
          <p:nvPr/>
        </p:nvCxnSpPr>
        <p:spPr>
          <a:xfrm>
            <a:off x="5959737" y="3980012"/>
            <a:ext cx="0" cy="12200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99" name="Ευθεία γραμμή σύνδεσης 198">
            <a:extLst>
              <a:ext uri="{FF2B5EF4-FFF2-40B4-BE49-F238E27FC236}">
                <a16:creationId xmlns:a16="http://schemas.microsoft.com/office/drawing/2014/main" id="{97542805-DE88-4810-A2EA-DBB33C4F798C}"/>
              </a:ext>
            </a:extLst>
          </p:cNvPr>
          <p:cNvCxnSpPr>
            <a:cxnSpLocks/>
          </p:cNvCxnSpPr>
          <p:nvPr/>
        </p:nvCxnSpPr>
        <p:spPr>
          <a:xfrm>
            <a:off x="5779621" y="1646039"/>
            <a:ext cx="0" cy="8872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02" name="Ελεύθερη σχεδίαση 27">
            <a:extLst>
              <a:ext uri="{FF2B5EF4-FFF2-40B4-BE49-F238E27FC236}">
                <a16:creationId xmlns:a16="http://schemas.microsoft.com/office/drawing/2014/main" id="{6165EEBE-52E2-48BC-9B16-602EE376996A}"/>
              </a:ext>
            </a:extLst>
          </p:cNvPr>
          <p:cNvSpPr/>
          <p:nvPr/>
        </p:nvSpPr>
        <p:spPr>
          <a:xfrm>
            <a:off x="7001891" y="276194"/>
            <a:ext cx="1178473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Γραφείο Γενικού Διευθυντή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FF0000"/>
                </a:solidFill>
              </a:rPr>
              <a:t>ΠΑΠΑΔΟΓΙΑΝΝΗ ΑΣΗΜΩ</a:t>
            </a:r>
          </a:p>
        </p:txBody>
      </p:sp>
      <p:cxnSp>
        <p:nvCxnSpPr>
          <p:cNvPr id="203" name="Ευθεία γραμμή σύνδεσης 202">
            <a:extLst>
              <a:ext uri="{FF2B5EF4-FFF2-40B4-BE49-F238E27FC236}">
                <a16:creationId xmlns:a16="http://schemas.microsoft.com/office/drawing/2014/main" id="{F8431011-0D5D-4AD5-AA10-F59253F10305}"/>
              </a:ext>
            </a:extLst>
          </p:cNvPr>
          <p:cNvCxnSpPr>
            <a:cxnSpLocks/>
          </p:cNvCxnSpPr>
          <p:nvPr/>
        </p:nvCxnSpPr>
        <p:spPr>
          <a:xfrm>
            <a:off x="6613212" y="539261"/>
            <a:ext cx="388679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5" name="Ευθεία γραμμή σύνδεσης 204">
            <a:extLst>
              <a:ext uri="{FF2B5EF4-FFF2-40B4-BE49-F238E27FC236}">
                <a16:creationId xmlns:a16="http://schemas.microsoft.com/office/drawing/2014/main" id="{5A1C0888-EED5-46C6-B947-AB5D45EE4C10}"/>
              </a:ext>
            </a:extLst>
          </p:cNvPr>
          <p:cNvCxnSpPr>
            <a:cxnSpLocks/>
          </p:cNvCxnSpPr>
          <p:nvPr/>
        </p:nvCxnSpPr>
        <p:spPr>
          <a:xfrm>
            <a:off x="5978787" y="4673779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206" name="Ευθεία γραμμή σύνδεσης 205">
            <a:extLst>
              <a:ext uri="{FF2B5EF4-FFF2-40B4-BE49-F238E27FC236}">
                <a16:creationId xmlns:a16="http://schemas.microsoft.com/office/drawing/2014/main" id="{8F890D38-18C3-401B-A00F-3E8D4E9443AE}"/>
              </a:ext>
            </a:extLst>
          </p:cNvPr>
          <p:cNvCxnSpPr>
            <a:cxnSpLocks/>
          </p:cNvCxnSpPr>
          <p:nvPr/>
        </p:nvCxnSpPr>
        <p:spPr>
          <a:xfrm>
            <a:off x="4549483" y="4645284"/>
            <a:ext cx="0" cy="133410"/>
          </a:xfrm>
          <a:prstGeom prst="line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2" name="Ευθεία γραμμή σύνδεσης 131">
            <a:extLst>
              <a:ext uri="{FF2B5EF4-FFF2-40B4-BE49-F238E27FC236}">
                <a16:creationId xmlns:a16="http://schemas.microsoft.com/office/drawing/2014/main" id="{35F0F9AB-23FB-4D69-B135-D8B0CF393553}"/>
              </a:ext>
            </a:extLst>
          </p:cNvPr>
          <p:cNvCxnSpPr>
            <a:cxnSpLocks/>
          </p:cNvCxnSpPr>
          <p:nvPr/>
        </p:nvCxnSpPr>
        <p:spPr>
          <a:xfrm>
            <a:off x="10843701" y="5809618"/>
            <a:ext cx="108774" cy="0"/>
          </a:xfrm>
          <a:prstGeom prst="line">
            <a:avLst/>
          </a:prstGeom>
          <a:ln w="25400">
            <a:solidFill>
              <a:schemeClr val="accent5">
                <a:lumMod val="75000"/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Ευθεία γραμμή σύνδεσης 132">
            <a:extLst>
              <a:ext uri="{FF2B5EF4-FFF2-40B4-BE49-F238E27FC236}">
                <a16:creationId xmlns:a16="http://schemas.microsoft.com/office/drawing/2014/main" id="{40725E4B-8D1B-4597-9902-D654C81A4D96}"/>
              </a:ext>
            </a:extLst>
          </p:cNvPr>
          <p:cNvCxnSpPr>
            <a:cxnSpLocks/>
          </p:cNvCxnSpPr>
          <p:nvPr/>
        </p:nvCxnSpPr>
        <p:spPr>
          <a:xfrm>
            <a:off x="11426919" y="5495954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4" name="Μισό πλαίσιο 133">
            <a:extLst>
              <a:ext uri="{FF2B5EF4-FFF2-40B4-BE49-F238E27FC236}">
                <a16:creationId xmlns:a16="http://schemas.microsoft.com/office/drawing/2014/main" id="{2144DDB1-9E1F-4A50-9C63-C7F31EF510F6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5" name="Ελεύθερη σχεδίαση 27">
            <a:extLst>
              <a:ext uri="{FF2B5EF4-FFF2-40B4-BE49-F238E27FC236}">
                <a16:creationId xmlns:a16="http://schemas.microsoft.com/office/drawing/2014/main" id="{22AC5928-9947-4659-9486-808B8A8C10CB}"/>
              </a:ext>
            </a:extLst>
          </p:cNvPr>
          <p:cNvSpPr/>
          <p:nvPr/>
        </p:nvSpPr>
        <p:spPr>
          <a:xfrm>
            <a:off x="2718434" y="3649130"/>
            <a:ext cx="985927" cy="622375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Τεχνικής Ανάπτυξης Τ/Ο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ΜΑΡΚΑΤΗΣ Κ.</a:t>
            </a:r>
          </a:p>
        </p:txBody>
      </p:sp>
      <p:cxnSp>
        <p:nvCxnSpPr>
          <p:cNvPr id="136" name="Ευθεία γραμμή σύνδεσης 135">
            <a:extLst>
              <a:ext uri="{FF2B5EF4-FFF2-40B4-BE49-F238E27FC236}">
                <a16:creationId xmlns:a16="http://schemas.microsoft.com/office/drawing/2014/main" id="{84B04406-E459-415C-8C2F-4B619C749F60}"/>
              </a:ext>
            </a:extLst>
          </p:cNvPr>
          <p:cNvCxnSpPr>
            <a:cxnSpLocks/>
          </p:cNvCxnSpPr>
          <p:nvPr/>
        </p:nvCxnSpPr>
        <p:spPr>
          <a:xfrm>
            <a:off x="3204202" y="3505392"/>
            <a:ext cx="0" cy="15417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7" name="Ευθεία γραμμή σύνδεσης 136">
            <a:extLst>
              <a:ext uri="{FF2B5EF4-FFF2-40B4-BE49-F238E27FC236}">
                <a16:creationId xmlns:a16="http://schemas.microsoft.com/office/drawing/2014/main" id="{BCAE6F7B-B89B-4741-85D2-AEF461C399D0}"/>
              </a:ext>
            </a:extLst>
          </p:cNvPr>
          <p:cNvCxnSpPr>
            <a:cxnSpLocks/>
          </p:cNvCxnSpPr>
          <p:nvPr/>
        </p:nvCxnSpPr>
        <p:spPr>
          <a:xfrm>
            <a:off x="4574746" y="4664814"/>
            <a:ext cx="0" cy="14211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9" name="Ελεύθερη σχεδίαση 26">
            <a:extLst>
              <a:ext uri="{FF2B5EF4-FFF2-40B4-BE49-F238E27FC236}">
                <a16:creationId xmlns:a16="http://schemas.microsoft.com/office/drawing/2014/main" id="{2208645D-87A3-4A64-877E-E8D17DB19B9F}"/>
              </a:ext>
            </a:extLst>
          </p:cNvPr>
          <p:cNvSpPr/>
          <p:nvPr/>
        </p:nvSpPr>
        <p:spPr>
          <a:xfrm>
            <a:off x="3141964" y="1608253"/>
            <a:ext cx="1260723" cy="579059"/>
          </a:xfrm>
          <a:custGeom>
            <a:avLst/>
            <a:gdLst>
              <a:gd name="connsiteX0" fmla="*/ 0 w 1256935"/>
              <a:gd name="connsiteY0" fmla="*/ 0 h 677779"/>
              <a:gd name="connsiteX1" fmla="*/ 1256935 w 1256935"/>
              <a:gd name="connsiteY1" fmla="*/ 0 h 677779"/>
              <a:gd name="connsiteX2" fmla="*/ 1256935 w 1256935"/>
              <a:gd name="connsiteY2" fmla="*/ 677779 h 677779"/>
              <a:gd name="connsiteX3" fmla="*/ 0 w 1256935"/>
              <a:gd name="connsiteY3" fmla="*/ 677779 h 677779"/>
              <a:gd name="connsiteX4" fmla="*/ 0 w 1256935"/>
              <a:gd name="connsiteY4" fmla="*/ 0 h 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935" h="677779">
                <a:moveTo>
                  <a:pt x="0" y="0"/>
                </a:moveTo>
                <a:lnTo>
                  <a:pt x="1256935" y="0"/>
                </a:lnTo>
                <a:lnTo>
                  <a:pt x="1256935" y="677779"/>
                </a:lnTo>
                <a:lnTo>
                  <a:pt x="0" y="677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ΥΠΗΡΕΣΙΑ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ΔΙΑΧΕΙΡΙΣΗΣ ΑΝΑΠΤΥΞΙΑΚΩΝ ΠΡΟΓΡΑΜΜΑΤΩΝ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FF0000"/>
                </a:solidFill>
              </a:rPr>
              <a:t>ΜΠΕΤΣΗ ΠΑΓΩΝΑ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40" name="Ελεύθερη σχεδίαση 27">
            <a:extLst>
              <a:ext uri="{FF2B5EF4-FFF2-40B4-BE49-F238E27FC236}">
                <a16:creationId xmlns:a16="http://schemas.microsoft.com/office/drawing/2014/main" id="{CC03FEF2-F752-485B-9493-E06F828CCE80}"/>
              </a:ext>
            </a:extLst>
          </p:cNvPr>
          <p:cNvSpPr>
            <a:spLocks noChangeAspect="1"/>
          </p:cNvSpPr>
          <p:nvPr/>
        </p:nvSpPr>
        <p:spPr>
          <a:xfrm>
            <a:off x="74785" y="5408874"/>
            <a:ext cx="1178470" cy="69980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Παρακολούθησης &amp; Αναβάθμισης Ακίνητης Περιουσίας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ΣΜΥΡΝΑΙΟΣ Α.</a:t>
            </a:r>
          </a:p>
        </p:txBody>
      </p:sp>
      <p:sp>
        <p:nvSpPr>
          <p:cNvPr id="141" name="Ελεύθερη σχεδίαση 27">
            <a:extLst>
              <a:ext uri="{FF2B5EF4-FFF2-40B4-BE49-F238E27FC236}">
                <a16:creationId xmlns:a16="http://schemas.microsoft.com/office/drawing/2014/main" id="{D97D4A82-EC80-4F9A-876C-80DE98A49E3E}"/>
              </a:ext>
            </a:extLst>
          </p:cNvPr>
          <p:cNvSpPr/>
          <p:nvPr/>
        </p:nvSpPr>
        <p:spPr>
          <a:xfrm>
            <a:off x="5348842" y="5502721"/>
            <a:ext cx="1253575" cy="557833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Υπηρεσία </a:t>
            </a:r>
            <a:r>
              <a:rPr lang="el-GR" sz="1000" b="1" dirty="0" err="1">
                <a:solidFill>
                  <a:srgbClr val="002B82"/>
                </a:solidFill>
              </a:rPr>
              <a:t>Κυβερνοασφάλειας</a:t>
            </a:r>
            <a:endParaRPr lang="el-GR" sz="10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………………………..</a:t>
            </a:r>
          </a:p>
        </p:txBody>
      </p:sp>
      <p:cxnSp>
        <p:nvCxnSpPr>
          <p:cNvPr id="142" name="Ευθεία γραμμή σύνδεσης 141">
            <a:extLst>
              <a:ext uri="{FF2B5EF4-FFF2-40B4-BE49-F238E27FC236}">
                <a16:creationId xmlns:a16="http://schemas.microsoft.com/office/drawing/2014/main" id="{743D48A5-1F1F-4265-A823-B72C7BECC3BF}"/>
              </a:ext>
            </a:extLst>
          </p:cNvPr>
          <p:cNvCxnSpPr>
            <a:cxnSpLocks/>
          </p:cNvCxnSpPr>
          <p:nvPr/>
        </p:nvCxnSpPr>
        <p:spPr>
          <a:xfrm>
            <a:off x="635685" y="5289352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3" name="Ευθεία γραμμή σύνδεσης 142">
            <a:extLst>
              <a:ext uri="{FF2B5EF4-FFF2-40B4-BE49-F238E27FC236}">
                <a16:creationId xmlns:a16="http://schemas.microsoft.com/office/drawing/2014/main" id="{241F886F-48C5-4C1E-8D15-926508911D4F}"/>
              </a:ext>
            </a:extLst>
          </p:cNvPr>
          <p:cNvCxnSpPr>
            <a:cxnSpLocks/>
          </p:cNvCxnSpPr>
          <p:nvPr/>
        </p:nvCxnSpPr>
        <p:spPr>
          <a:xfrm>
            <a:off x="5996233" y="5381979"/>
            <a:ext cx="0" cy="1334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pic>
        <p:nvPicPr>
          <p:cNvPr id="144" name="Εικόνα 143">
            <a:extLst>
              <a:ext uri="{FF2B5EF4-FFF2-40B4-BE49-F238E27FC236}">
                <a16:creationId xmlns:a16="http://schemas.microsoft.com/office/drawing/2014/main" id="{9985C6A8-DAA8-489B-B0F3-92CFD981D6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37594" y="72564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5" name="Ευθεία γραμμή σύνδεσης 144">
            <a:extLst>
              <a:ext uri="{FF2B5EF4-FFF2-40B4-BE49-F238E27FC236}">
                <a16:creationId xmlns:a16="http://schemas.microsoft.com/office/drawing/2014/main" id="{C89F8F4A-90B9-4E0D-B092-54EC294B5110}"/>
              </a:ext>
            </a:extLst>
          </p:cNvPr>
          <p:cNvCxnSpPr>
            <a:cxnSpLocks/>
          </p:cNvCxnSpPr>
          <p:nvPr/>
        </p:nvCxnSpPr>
        <p:spPr>
          <a:xfrm>
            <a:off x="3007683" y="1812229"/>
            <a:ext cx="134281" cy="7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3" name="Ευθεία γραμμή σύνδεσης 2"/>
          <p:cNvCxnSpPr/>
          <p:nvPr/>
        </p:nvCxnSpPr>
        <p:spPr>
          <a:xfrm flipV="1">
            <a:off x="6585470" y="2926372"/>
            <a:ext cx="833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6668781" y="2946927"/>
            <a:ext cx="0" cy="342360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H="1">
            <a:off x="6364224" y="6370534"/>
            <a:ext cx="2629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4717397" y="6137193"/>
            <a:ext cx="1650245" cy="501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bg1"/>
                </a:solidFill>
              </a:rPr>
              <a:t>Υ.Δ.Ε.</a:t>
            </a:r>
          </a:p>
          <a:p>
            <a:pPr algn="ctr"/>
            <a:r>
              <a:rPr lang="el-GR" sz="800" dirty="0">
                <a:solidFill>
                  <a:schemeClr val="bg1"/>
                </a:solidFill>
              </a:rPr>
              <a:t>Ασφάλειας </a:t>
            </a:r>
            <a:r>
              <a:rPr lang="el-GR" sz="800" dirty="0" err="1">
                <a:solidFill>
                  <a:schemeClr val="bg1"/>
                </a:solidFill>
              </a:rPr>
              <a:t>Λειτ</a:t>
            </a:r>
            <a:r>
              <a:rPr lang="el-GR" sz="800" dirty="0">
                <a:solidFill>
                  <a:schemeClr val="bg1"/>
                </a:solidFill>
              </a:rPr>
              <a:t>. </a:t>
            </a:r>
            <a:r>
              <a:rPr lang="el-GR" sz="800" dirty="0" err="1">
                <a:solidFill>
                  <a:schemeClr val="bg1"/>
                </a:solidFill>
              </a:rPr>
              <a:t>Πληρ</a:t>
            </a:r>
            <a:r>
              <a:rPr lang="el-GR" sz="800" dirty="0">
                <a:solidFill>
                  <a:schemeClr val="bg1"/>
                </a:solidFill>
              </a:rPr>
              <a:t>. </a:t>
            </a:r>
            <a:r>
              <a:rPr lang="el-GR" sz="800" dirty="0" err="1">
                <a:solidFill>
                  <a:schemeClr val="bg1"/>
                </a:solidFill>
              </a:rPr>
              <a:t>Συστημ</a:t>
            </a:r>
            <a:endParaRPr lang="el-GR" sz="800" b="1" dirty="0">
              <a:solidFill>
                <a:schemeClr val="bg1"/>
              </a:solidFill>
            </a:endParaRPr>
          </a:p>
          <a:p>
            <a:pPr algn="ctr"/>
            <a:r>
              <a:rPr lang="el-GR" sz="800" b="1" dirty="0">
                <a:solidFill>
                  <a:srgbClr val="FF0000"/>
                </a:solidFill>
              </a:rPr>
              <a:t>ΑΝΔΡΟΥΛΙΔΑΚΗΣ ΔΗΜ.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AABC0D-A928-7130-730F-7C1D71880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636" y="2621184"/>
            <a:ext cx="63905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Ευθεία γραμμή σύνδεσης 131">
            <a:extLst>
              <a:ext uri="{FF2B5EF4-FFF2-40B4-BE49-F238E27FC236}">
                <a16:creationId xmlns:a16="http://schemas.microsoft.com/office/drawing/2014/main" id="{639429D8-49CD-4CD5-BED8-D9E742E32472}"/>
              </a:ext>
            </a:extLst>
          </p:cNvPr>
          <p:cNvCxnSpPr>
            <a:cxnSpLocks/>
          </p:cNvCxnSpPr>
          <p:nvPr/>
        </p:nvCxnSpPr>
        <p:spPr>
          <a:xfrm>
            <a:off x="8494235" y="2259388"/>
            <a:ext cx="0" cy="226613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40" name="Θέση ημερομηνίας 39">
            <a:extLst>
              <a:ext uri="{FF2B5EF4-FFF2-40B4-BE49-F238E27FC236}">
                <a16:creationId xmlns:a16="http://schemas.microsoft.com/office/drawing/2014/main" id="{1779D549-8D5B-447E-A750-B8E1B27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4394" y="6370534"/>
            <a:ext cx="2743200" cy="365125"/>
          </a:xfrm>
        </p:spPr>
        <p:txBody>
          <a:bodyPr/>
          <a:lstStyle/>
          <a:p>
            <a:fld id="{0A9AFDFA-881F-4C2F-B88D-C9E7D6883A2C}" type="datetime4">
              <a:rPr lang="el-GR" i="1" smtClean="0"/>
              <a:t>14 Σεπτεμβρίου 2024</a:t>
            </a:fld>
            <a:endParaRPr lang="en-GB" i="1"/>
          </a:p>
        </p:txBody>
      </p:sp>
      <p:sp>
        <p:nvSpPr>
          <p:cNvPr id="62" name="Ελεύθερη σχεδίαση 27">
            <a:extLst>
              <a:ext uri="{FF2B5EF4-FFF2-40B4-BE49-F238E27FC236}">
                <a16:creationId xmlns:a16="http://schemas.microsoft.com/office/drawing/2014/main" id="{B550C2F9-0AE1-4BCF-968D-6330BC94A638}"/>
              </a:ext>
            </a:extLst>
          </p:cNvPr>
          <p:cNvSpPr/>
          <p:nvPr/>
        </p:nvSpPr>
        <p:spPr>
          <a:xfrm>
            <a:off x="10021160" y="2345380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Ασφαλείας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el-GR" sz="900" b="1" dirty="0">
              <a:solidFill>
                <a:srgbClr val="006666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ΓΙΑΝΝΙΝΑΣ ΓΕΩΡΓΙΟΣ</a:t>
            </a:r>
            <a:endParaRPr lang="el-GR" sz="800" b="1" dirty="0">
              <a:solidFill>
                <a:srgbClr val="006666"/>
              </a:solidFill>
            </a:endParaRPr>
          </a:p>
        </p:txBody>
      </p:sp>
      <p:cxnSp>
        <p:nvCxnSpPr>
          <p:cNvPr id="134" name="Ευθεία γραμμή σύνδεσης 133">
            <a:extLst>
              <a:ext uri="{FF2B5EF4-FFF2-40B4-BE49-F238E27FC236}">
                <a16:creationId xmlns:a16="http://schemas.microsoft.com/office/drawing/2014/main" id="{8812B754-6251-4A8A-B509-BF97AFE9FD52}"/>
              </a:ext>
            </a:extLst>
          </p:cNvPr>
          <p:cNvCxnSpPr>
            <a:cxnSpLocks/>
          </p:cNvCxnSpPr>
          <p:nvPr/>
        </p:nvCxnSpPr>
        <p:spPr>
          <a:xfrm>
            <a:off x="5617783" y="1169045"/>
            <a:ext cx="582" cy="20295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5" name="Straight Connector 5">
            <a:extLst>
              <a:ext uri="{FF2B5EF4-FFF2-40B4-BE49-F238E27FC236}">
                <a16:creationId xmlns:a16="http://schemas.microsoft.com/office/drawing/2014/main" id="{417E124D-07D0-41FD-9042-D6F51F9B70DD}"/>
              </a:ext>
            </a:extLst>
          </p:cNvPr>
          <p:cNvCxnSpPr>
            <a:cxnSpLocks/>
          </p:cNvCxnSpPr>
          <p:nvPr/>
        </p:nvCxnSpPr>
        <p:spPr>
          <a:xfrm flipV="1">
            <a:off x="1974747" y="1372040"/>
            <a:ext cx="8732392" cy="1881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6" name="Ευθεία γραμμή σύνδεσης 135">
            <a:extLst>
              <a:ext uri="{FF2B5EF4-FFF2-40B4-BE49-F238E27FC236}">
                <a16:creationId xmlns:a16="http://schemas.microsoft.com/office/drawing/2014/main" id="{BBF2AFF4-B187-4B42-8376-FFE6D50DD021}"/>
              </a:ext>
            </a:extLst>
          </p:cNvPr>
          <p:cNvCxnSpPr>
            <a:cxnSpLocks/>
          </p:cNvCxnSpPr>
          <p:nvPr/>
        </p:nvCxnSpPr>
        <p:spPr>
          <a:xfrm>
            <a:off x="1974747" y="1382129"/>
            <a:ext cx="0" cy="20574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7" name="Ελεύθερη σχεδίαση 27">
            <a:extLst>
              <a:ext uri="{FF2B5EF4-FFF2-40B4-BE49-F238E27FC236}">
                <a16:creationId xmlns:a16="http://schemas.microsoft.com/office/drawing/2014/main" id="{67C816C6-BD81-4ED0-8AF1-730D323E5207}"/>
              </a:ext>
            </a:extLst>
          </p:cNvPr>
          <p:cNvSpPr/>
          <p:nvPr/>
        </p:nvSpPr>
        <p:spPr>
          <a:xfrm>
            <a:off x="1275231" y="1587455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/>
              <a:t>ΔΙΕΥΘΥΝΣΗ ΑΝΘΡΩΠΙΝΟΥ ΔΥΝΑΜΙΚΟΥ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ΤΖΟΒΕΝΟΥ ΠΟΛ.</a:t>
            </a:r>
          </a:p>
        </p:txBody>
      </p:sp>
      <p:sp>
        <p:nvSpPr>
          <p:cNvPr id="138" name="Ελεύθερη σχεδίαση 27">
            <a:extLst>
              <a:ext uri="{FF2B5EF4-FFF2-40B4-BE49-F238E27FC236}">
                <a16:creationId xmlns:a16="http://schemas.microsoft.com/office/drawing/2014/main" id="{A8943781-0131-47E3-99B5-DD0EABC3DE6B}"/>
              </a:ext>
            </a:extLst>
          </p:cNvPr>
          <p:cNvSpPr/>
          <p:nvPr/>
        </p:nvSpPr>
        <p:spPr>
          <a:xfrm>
            <a:off x="4330339" y="1563854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/>
              <a:t>ΔΙΕΥΘΥΝΣΗ ΟΙΚΟΝΟΜΙΚΩΝ ΥΠΗΡΕΣΙΩΝ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ΧΑΤΖΗΙΩΑΝΝΟΥ Σ.</a:t>
            </a:r>
          </a:p>
        </p:txBody>
      </p:sp>
      <p:sp>
        <p:nvSpPr>
          <p:cNvPr id="139" name="Ελεύθερη σχεδίαση 27">
            <a:extLst>
              <a:ext uri="{FF2B5EF4-FFF2-40B4-BE49-F238E27FC236}">
                <a16:creationId xmlns:a16="http://schemas.microsoft.com/office/drawing/2014/main" id="{944A14E9-0D73-444A-829B-28995643536E}"/>
              </a:ext>
            </a:extLst>
          </p:cNvPr>
          <p:cNvSpPr/>
          <p:nvPr/>
        </p:nvSpPr>
        <p:spPr>
          <a:xfrm>
            <a:off x="10007624" y="1583602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ΔΙΕΥΘΥΝΣΗ ΔΙΟΙΚΗΤΙΚΗΣ ΜΕΡΙΜΝΑΣ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ΣΚΟΤΑΔΗ ΣΤ. </a:t>
            </a:r>
            <a:r>
              <a:rPr lang="el-GR" sz="1100" b="1" dirty="0">
                <a:solidFill>
                  <a:srgbClr val="FF3399"/>
                </a:solidFill>
              </a:rPr>
              <a:t>(ΔΕ)</a:t>
            </a:r>
          </a:p>
        </p:txBody>
      </p:sp>
      <p:cxnSp>
        <p:nvCxnSpPr>
          <p:cNvPr id="140" name="Ευθεία γραμμή σύνδεσης 139">
            <a:extLst>
              <a:ext uri="{FF2B5EF4-FFF2-40B4-BE49-F238E27FC236}">
                <a16:creationId xmlns:a16="http://schemas.microsoft.com/office/drawing/2014/main" id="{F6306FE5-C54E-48A6-9769-462BF00D476F}"/>
              </a:ext>
            </a:extLst>
          </p:cNvPr>
          <p:cNvCxnSpPr>
            <a:cxnSpLocks/>
          </p:cNvCxnSpPr>
          <p:nvPr/>
        </p:nvCxnSpPr>
        <p:spPr>
          <a:xfrm>
            <a:off x="10706372" y="1390116"/>
            <a:ext cx="512" cy="183073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Ελεύθερη σχεδίαση 25">
            <a:extLst>
              <a:ext uri="{FF2B5EF4-FFF2-40B4-BE49-F238E27FC236}">
                <a16:creationId xmlns:a16="http://schemas.microsoft.com/office/drawing/2014/main" id="{ABFD53C9-9371-48E8-A8D4-690A61FB34DE}"/>
              </a:ext>
            </a:extLst>
          </p:cNvPr>
          <p:cNvSpPr/>
          <p:nvPr/>
        </p:nvSpPr>
        <p:spPr>
          <a:xfrm>
            <a:off x="4223218" y="358139"/>
            <a:ext cx="2844887" cy="82296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ΓΕΝΙΚΗ ΔΙΕΥΘΥΝΣΗ ΔΙΟΙΚΗΤΙΚΩΝ &amp; ΟΙΚΟΝΟΜΙΚΩΝ ΥΠΗΡΕΣΙΩΝ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srgbClr val="FFFF00"/>
                </a:solidFill>
                <a:latin typeface="Calibri" panose="020F0502020204030204"/>
              </a:rPr>
              <a:t>ΛΟΥΡΙΔΑΣ ΕΥΑΓΓΕΛΟΣ</a:t>
            </a:r>
            <a:endParaRPr lang="en-GB" sz="16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42" name="Ελεύθερη σχεδίαση 27">
            <a:extLst>
              <a:ext uri="{FF2B5EF4-FFF2-40B4-BE49-F238E27FC236}">
                <a16:creationId xmlns:a16="http://schemas.microsoft.com/office/drawing/2014/main" id="{C486716B-A38C-45FB-A9F5-02804552F3AE}"/>
              </a:ext>
            </a:extLst>
          </p:cNvPr>
          <p:cNvSpPr/>
          <p:nvPr/>
        </p:nvSpPr>
        <p:spPr>
          <a:xfrm>
            <a:off x="7213995" y="1587455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/>
              <a:t>ΔΙΕΥΘΥΝΣΗ  ΠΡΟΜΗΘΕΙΩΝ &amp; ΔΙΑΧΕΙΡΙΣΗΣ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dirty="0">
                <a:solidFill>
                  <a:srgbClr val="FFFF00"/>
                </a:solidFill>
              </a:rPr>
              <a:t>ΝΤΕΡΤΙΝΟΠΟΥΛΟΥ Μ.</a:t>
            </a:r>
          </a:p>
        </p:txBody>
      </p:sp>
      <p:cxnSp>
        <p:nvCxnSpPr>
          <p:cNvPr id="143" name="Ευθεία γραμμή σύνδεσης 142">
            <a:extLst>
              <a:ext uri="{FF2B5EF4-FFF2-40B4-BE49-F238E27FC236}">
                <a16:creationId xmlns:a16="http://schemas.microsoft.com/office/drawing/2014/main" id="{629D8CE1-E2A3-458D-BCC4-8415FC58EDA1}"/>
              </a:ext>
            </a:extLst>
          </p:cNvPr>
          <p:cNvCxnSpPr>
            <a:cxnSpLocks/>
          </p:cNvCxnSpPr>
          <p:nvPr/>
        </p:nvCxnSpPr>
        <p:spPr>
          <a:xfrm>
            <a:off x="4981680" y="1399452"/>
            <a:ext cx="0" cy="1644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4" name="Ευθεία γραμμή σύνδεσης 143">
            <a:extLst>
              <a:ext uri="{FF2B5EF4-FFF2-40B4-BE49-F238E27FC236}">
                <a16:creationId xmlns:a16="http://schemas.microsoft.com/office/drawing/2014/main" id="{C41201D8-B77F-4879-AB2A-D853F46243C6}"/>
              </a:ext>
            </a:extLst>
          </p:cNvPr>
          <p:cNvCxnSpPr>
            <a:cxnSpLocks/>
          </p:cNvCxnSpPr>
          <p:nvPr/>
        </p:nvCxnSpPr>
        <p:spPr>
          <a:xfrm>
            <a:off x="7913837" y="1399452"/>
            <a:ext cx="0" cy="187959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Ελεύθερη σχεδίαση 27">
            <a:extLst>
              <a:ext uri="{FF2B5EF4-FFF2-40B4-BE49-F238E27FC236}">
                <a16:creationId xmlns:a16="http://schemas.microsoft.com/office/drawing/2014/main" id="{D79DC038-6970-405E-B955-61792DEE23F7}"/>
              </a:ext>
            </a:extLst>
          </p:cNvPr>
          <p:cNvSpPr/>
          <p:nvPr/>
        </p:nvSpPr>
        <p:spPr>
          <a:xfrm>
            <a:off x="135105" y="2456028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ΥΠΟΔΙΕΥΘΥΝΣΗ ΟΡΓΑΝΩΣΗΣ, ΑΠΟΔΟΧΩΝ &amp; ΠΑΡΟΧΩΝ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kern="0" dirty="0">
                <a:solidFill>
                  <a:srgbClr val="FFFF00"/>
                </a:solidFill>
                <a:latin typeface="Calibri" panose="020F0502020204030204"/>
              </a:rPr>
              <a:t>ΚΕΦΑΛΑΣ Π.</a:t>
            </a:r>
          </a:p>
        </p:txBody>
      </p:sp>
      <p:cxnSp>
        <p:nvCxnSpPr>
          <p:cNvPr id="149" name="Ευθεία γραμμή σύνδεσης 148">
            <a:extLst>
              <a:ext uri="{FF2B5EF4-FFF2-40B4-BE49-F238E27FC236}">
                <a16:creationId xmlns:a16="http://schemas.microsoft.com/office/drawing/2014/main" id="{984304D7-FDA8-4F19-BBBE-778310C4ABA9}"/>
              </a:ext>
            </a:extLst>
          </p:cNvPr>
          <p:cNvCxnSpPr>
            <a:cxnSpLocks/>
          </p:cNvCxnSpPr>
          <p:nvPr/>
        </p:nvCxnSpPr>
        <p:spPr>
          <a:xfrm flipH="1">
            <a:off x="1872981" y="2280547"/>
            <a:ext cx="16040" cy="257029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0" name="Ευθεία γραμμή σύνδεσης 149">
            <a:extLst>
              <a:ext uri="{FF2B5EF4-FFF2-40B4-BE49-F238E27FC236}">
                <a16:creationId xmlns:a16="http://schemas.microsoft.com/office/drawing/2014/main" id="{DF4EB9A4-7C5B-4AB5-A64B-D2E997F740DE}"/>
              </a:ext>
            </a:extLst>
          </p:cNvPr>
          <p:cNvCxnSpPr>
            <a:cxnSpLocks/>
          </p:cNvCxnSpPr>
          <p:nvPr/>
        </p:nvCxnSpPr>
        <p:spPr>
          <a:xfrm flipH="1">
            <a:off x="1527882" y="2838591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51" name="Ελεύθερη σχεδίαση 27">
            <a:extLst>
              <a:ext uri="{FF2B5EF4-FFF2-40B4-BE49-F238E27FC236}">
                <a16:creationId xmlns:a16="http://schemas.microsoft.com/office/drawing/2014/main" id="{C660840D-F449-4F69-940B-96475485CA8A}"/>
              </a:ext>
            </a:extLst>
          </p:cNvPr>
          <p:cNvSpPr/>
          <p:nvPr/>
        </p:nvSpPr>
        <p:spPr>
          <a:xfrm>
            <a:off x="2072268" y="2970915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Διαχείρισης Ανθρώπινου Δυναμικού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006666"/>
                </a:solidFill>
              </a:rPr>
              <a:t>………………………</a:t>
            </a:r>
            <a:r>
              <a:rPr lang="el-GR" sz="900" b="1" dirty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152" name="Ελεύθερη σχεδίαση 27">
            <a:extLst>
              <a:ext uri="{FF2B5EF4-FFF2-40B4-BE49-F238E27FC236}">
                <a16:creationId xmlns:a16="http://schemas.microsoft.com/office/drawing/2014/main" id="{68E66B2F-44DA-42D2-9AB5-768F5DE88C31}"/>
              </a:ext>
            </a:extLst>
          </p:cNvPr>
          <p:cNvSpPr/>
          <p:nvPr/>
        </p:nvSpPr>
        <p:spPr>
          <a:xfrm>
            <a:off x="2072268" y="3699929"/>
            <a:ext cx="1170760" cy="729065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Προσλήψεων, Αξιολόγησης &amp; Εκπαίδευσης</a:t>
            </a:r>
            <a:r>
              <a:rPr lang="en-US" sz="900" b="1" dirty="0">
                <a:solidFill>
                  <a:srgbClr val="002B82"/>
                </a:solidFill>
              </a:rPr>
              <a:t> </a:t>
            </a:r>
            <a:r>
              <a:rPr lang="el-GR" sz="900" b="1" dirty="0">
                <a:solidFill>
                  <a:srgbClr val="002B82"/>
                </a:solidFill>
              </a:rPr>
              <a:t>Προσωπικού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ΚΟΥΒΑΛΗ ΔΗΜ.</a:t>
            </a:r>
          </a:p>
        </p:txBody>
      </p:sp>
      <p:sp>
        <p:nvSpPr>
          <p:cNvPr id="153" name="Ελεύθερη σχεδίαση 27">
            <a:extLst>
              <a:ext uri="{FF2B5EF4-FFF2-40B4-BE49-F238E27FC236}">
                <a16:creationId xmlns:a16="http://schemas.microsoft.com/office/drawing/2014/main" id="{90BDEC07-69E7-4D91-BAEE-21E5506FF2A0}"/>
              </a:ext>
            </a:extLst>
          </p:cNvPr>
          <p:cNvSpPr/>
          <p:nvPr/>
        </p:nvSpPr>
        <p:spPr>
          <a:xfrm>
            <a:off x="2063320" y="4543113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  <a:r>
              <a:rPr lang="en-US" sz="900" b="1" dirty="0">
                <a:solidFill>
                  <a:srgbClr val="002B82"/>
                </a:solidFill>
              </a:rPr>
              <a:t>E</a:t>
            </a:r>
            <a:r>
              <a:rPr lang="el-GR" sz="900" b="1" dirty="0" err="1">
                <a:solidFill>
                  <a:srgbClr val="002B82"/>
                </a:solidFill>
              </a:rPr>
              <a:t>φαρμογής</a:t>
            </a:r>
            <a:r>
              <a:rPr lang="el-GR" sz="900" b="1" dirty="0">
                <a:solidFill>
                  <a:srgbClr val="002B82"/>
                </a:solidFill>
              </a:rPr>
              <a:t> Νομοθεσίας &amp; Κανονισμών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ΚΑΡΑΓΕΩΡΓΟΥ Α.</a:t>
            </a:r>
          </a:p>
        </p:txBody>
      </p:sp>
      <p:cxnSp>
        <p:nvCxnSpPr>
          <p:cNvPr id="154" name="Ευθεία γραμμή σύνδεσης 153">
            <a:extLst>
              <a:ext uri="{FF2B5EF4-FFF2-40B4-BE49-F238E27FC236}">
                <a16:creationId xmlns:a16="http://schemas.microsoft.com/office/drawing/2014/main" id="{D203E064-6F30-40FC-B6BC-6A63D65E8763}"/>
              </a:ext>
            </a:extLst>
          </p:cNvPr>
          <p:cNvCxnSpPr>
            <a:cxnSpLocks/>
          </p:cNvCxnSpPr>
          <p:nvPr/>
        </p:nvCxnSpPr>
        <p:spPr>
          <a:xfrm flipH="1">
            <a:off x="1889021" y="3317593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5" name="Ευθεία γραμμή σύνδεσης 154">
            <a:extLst>
              <a:ext uri="{FF2B5EF4-FFF2-40B4-BE49-F238E27FC236}">
                <a16:creationId xmlns:a16="http://schemas.microsoft.com/office/drawing/2014/main" id="{5FADCFAC-C14A-4152-B777-CC04729F12B5}"/>
              </a:ext>
            </a:extLst>
          </p:cNvPr>
          <p:cNvCxnSpPr>
            <a:cxnSpLocks/>
          </p:cNvCxnSpPr>
          <p:nvPr/>
        </p:nvCxnSpPr>
        <p:spPr>
          <a:xfrm flipH="1">
            <a:off x="1881727" y="4060206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6" name="Ευθεία γραμμή σύνδεσης 155">
            <a:extLst>
              <a:ext uri="{FF2B5EF4-FFF2-40B4-BE49-F238E27FC236}">
                <a16:creationId xmlns:a16="http://schemas.microsoft.com/office/drawing/2014/main" id="{4D897D19-B987-4A6B-B6D5-41F2AFE3DD19}"/>
              </a:ext>
            </a:extLst>
          </p:cNvPr>
          <p:cNvCxnSpPr>
            <a:cxnSpLocks/>
          </p:cNvCxnSpPr>
          <p:nvPr/>
        </p:nvCxnSpPr>
        <p:spPr>
          <a:xfrm flipH="1">
            <a:off x="1880762" y="4834451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7" name="Ευθεία γραμμή σύνδεσης 156">
            <a:extLst>
              <a:ext uri="{FF2B5EF4-FFF2-40B4-BE49-F238E27FC236}">
                <a16:creationId xmlns:a16="http://schemas.microsoft.com/office/drawing/2014/main" id="{186CF382-7764-4068-8154-70E2DE79B190}"/>
              </a:ext>
            </a:extLst>
          </p:cNvPr>
          <p:cNvCxnSpPr>
            <a:cxnSpLocks/>
          </p:cNvCxnSpPr>
          <p:nvPr/>
        </p:nvCxnSpPr>
        <p:spPr>
          <a:xfrm>
            <a:off x="4285613" y="3146874"/>
            <a:ext cx="0" cy="197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58" name="Ελεύθερη σχεδίαση 27">
            <a:extLst>
              <a:ext uri="{FF2B5EF4-FFF2-40B4-BE49-F238E27FC236}">
                <a16:creationId xmlns:a16="http://schemas.microsoft.com/office/drawing/2014/main" id="{2878A714-C56D-4C38-9238-C771A9F3E5D9}"/>
              </a:ext>
            </a:extLst>
          </p:cNvPr>
          <p:cNvSpPr/>
          <p:nvPr/>
        </p:nvSpPr>
        <p:spPr>
          <a:xfrm>
            <a:off x="3611601" y="2453782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ΔΗΜΟΣΙΟΝΟΜΙΚΟΥ ΕΛΕΓΧΟΥ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5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ΓΙΑΝΝΟΠΟΥΛΟΣ Π.</a:t>
            </a:r>
            <a:endParaRPr lang="el-GR" sz="1200" b="1" kern="0" dirty="0">
              <a:solidFill>
                <a:srgbClr val="FF3399"/>
              </a:solidFill>
              <a:latin typeface="Calibri" panose="020F0502020204030204"/>
            </a:endParaRPr>
          </a:p>
        </p:txBody>
      </p:sp>
      <p:sp>
        <p:nvSpPr>
          <p:cNvPr id="159" name="Ελεύθερη σχεδίαση 27">
            <a:extLst>
              <a:ext uri="{FF2B5EF4-FFF2-40B4-BE49-F238E27FC236}">
                <a16:creationId xmlns:a16="http://schemas.microsoft.com/office/drawing/2014/main" id="{A17EB1BF-DB5F-4CEC-ADC5-8867E511FD2A}"/>
              </a:ext>
            </a:extLst>
          </p:cNvPr>
          <p:cNvSpPr/>
          <p:nvPr/>
        </p:nvSpPr>
        <p:spPr>
          <a:xfrm>
            <a:off x="3744951" y="3344839"/>
            <a:ext cx="1214675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Προϋπολογισμού &amp; Οικονομικών Αναφορών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ΑΡΑΜΠΑΤΖΟΓΛΟΥ Ε. </a:t>
            </a:r>
          </a:p>
        </p:txBody>
      </p:sp>
      <p:sp>
        <p:nvSpPr>
          <p:cNvPr id="160" name="Ελεύθερη σχεδίαση 27">
            <a:extLst>
              <a:ext uri="{FF2B5EF4-FFF2-40B4-BE49-F238E27FC236}">
                <a16:creationId xmlns:a16="http://schemas.microsoft.com/office/drawing/2014/main" id="{22DBC6C5-764F-4FCF-A42D-421D877A3DB0}"/>
              </a:ext>
            </a:extLst>
          </p:cNvPr>
          <p:cNvSpPr/>
          <p:nvPr/>
        </p:nvSpPr>
        <p:spPr>
          <a:xfrm>
            <a:off x="3744952" y="4131346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Ελέγχου Δαπανών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ΦΩΤΟΥ ΑΝ.</a:t>
            </a:r>
          </a:p>
        </p:txBody>
      </p:sp>
      <p:cxnSp>
        <p:nvCxnSpPr>
          <p:cNvPr id="161" name="Ευθεία γραμμή σύνδεσης 160">
            <a:extLst>
              <a:ext uri="{FF2B5EF4-FFF2-40B4-BE49-F238E27FC236}">
                <a16:creationId xmlns:a16="http://schemas.microsoft.com/office/drawing/2014/main" id="{D81775E7-72F4-401A-8F3E-BDB48BA810A9}"/>
              </a:ext>
            </a:extLst>
          </p:cNvPr>
          <p:cNvCxnSpPr>
            <a:cxnSpLocks/>
          </p:cNvCxnSpPr>
          <p:nvPr/>
        </p:nvCxnSpPr>
        <p:spPr>
          <a:xfrm>
            <a:off x="4272706" y="3960291"/>
            <a:ext cx="0" cy="197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2" name="Ευθεία γραμμή σύνδεσης 161">
            <a:extLst>
              <a:ext uri="{FF2B5EF4-FFF2-40B4-BE49-F238E27FC236}">
                <a16:creationId xmlns:a16="http://schemas.microsoft.com/office/drawing/2014/main" id="{8D79EAF7-81A7-42E7-9A71-DBE97B9DAE11}"/>
              </a:ext>
            </a:extLst>
          </p:cNvPr>
          <p:cNvCxnSpPr>
            <a:cxnSpLocks/>
          </p:cNvCxnSpPr>
          <p:nvPr/>
        </p:nvCxnSpPr>
        <p:spPr>
          <a:xfrm>
            <a:off x="5320766" y="2266709"/>
            <a:ext cx="0" cy="179349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3" name="Ευθεία γραμμή σύνδεσης 162">
            <a:extLst>
              <a:ext uri="{FF2B5EF4-FFF2-40B4-BE49-F238E27FC236}">
                <a16:creationId xmlns:a16="http://schemas.microsoft.com/office/drawing/2014/main" id="{0C5638CC-95D8-4285-A062-79F868567CFE}"/>
              </a:ext>
            </a:extLst>
          </p:cNvPr>
          <p:cNvCxnSpPr>
            <a:cxnSpLocks/>
          </p:cNvCxnSpPr>
          <p:nvPr/>
        </p:nvCxnSpPr>
        <p:spPr>
          <a:xfrm flipH="1">
            <a:off x="4959627" y="2824753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4" name="Ελεύθερη σχεδίαση 27">
            <a:extLst>
              <a:ext uri="{FF2B5EF4-FFF2-40B4-BE49-F238E27FC236}">
                <a16:creationId xmlns:a16="http://schemas.microsoft.com/office/drawing/2014/main" id="{0A1C86C0-7E08-47A0-9D2D-05E1A665C669}"/>
              </a:ext>
            </a:extLst>
          </p:cNvPr>
          <p:cNvSpPr/>
          <p:nvPr/>
        </p:nvSpPr>
        <p:spPr>
          <a:xfrm>
            <a:off x="5504013" y="3738642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Ταμειακών Ροών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ΛΑΜΠΡΙΝΟΥ Θ.</a:t>
            </a:r>
          </a:p>
        </p:txBody>
      </p:sp>
      <p:cxnSp>
        <p:nvCxnSpPr>
          <p:cNvPr id="166" name="Ευθεία γραμμή σύνδεσης 165">
            <a:extLst>
              <a:ext uri="{FF2B5EF4-FFF2-40B4-BE49-F238E27FC236}">
                <a16:creationId xmlns:a16="http://schemas.microsoft.com/office/drawing/2014/main" id="{9AF634DD-41C6-42B3-AE0C-9BA354189745}"/>
              </a:ext>
            </a:extLst>
          </p:cNvPr>
          <p:cNvCxnSpPr>
            <a:cxnSpLocks/>
          </p:cNvCxnSpPr>
          <p:nvPr/>
        </p:nvCxnSpPr>
        <p:spPr>
          <a:xfrm flipH="1">
            <a:off x="5320766" y="3303755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7" name="Ευθεία γραμμή σύνδεσης 166">
            <a:extLst>
              <a:ext uri="{FF2B5EF4-FFF2-40B4-BE49-F238E27FC236}">
                <a16:creationId xmlns:a16="http://schemas.microsoft.com/office/drawing/2014/main" id="{DC848718-9DE7-4730-9FD4-27A6588F22AC}"/>
              </a:ext>
            </a:extLst>
          </p:cNvPr>
          <p:cNvCxnSpPr>
            <a:cxnSpLocks/>
          </p:cNvCxnSpPr>
          <p:nvPr/>
        </p:nvCxnSpPr>
        <p:spPr>
          <a:xfrm flipH="1">
            <a:off x="5313472" y="4046368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69" name="Ελεύθερη σχεδίαση 27">
            <a:extLst>
              <a:ext uri="{FF2B5EF4-FFF2-40B4-BE49-F238E27FC236}">
                <a16:creationId xmlns:a16="http://schemas.microsoft.com/office/drawing/2014/main" id="{9B134BFF-54F1-4AD0-BCC8-48F10044A6F5}"/>
              </a:ext>
            </a:extLst>
          </p:cNvPr>
          <p:cNvSpPr/>
          <p:nvPr/>
        </p:nvSpPr>
        <p:spPr>
          <a:xfrm>
            <a:off x="5504276" y="3009867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Λογιστηρίου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E7B80"/>
                </a:solidFill>
              </a:rPr>
              <a:t>ΤΣΑΜΗ ΔΗΜΗΤΡΑ</a:t>
            </a:r>
          </a:p>
        </p:txBody>
      </p:sp>
      <p:sp>
        <p:nvSpPr>
          <p:cNvPr id="170" name="Ελεύθερη σχεδίαση 27">
            <a:extLst>
              <a:ext uri="{FF2B5EF4-FFF2-40B4-BE49-F238E27FC236}">
                <a16:creationId xmlns:a16="http://schemas.microsoft.com/office/drawing/2014/main" id="{FCAA5752-281A-41A9-B978-AC7C9F440F35}"/>
              </a:ext>
            </a:extLst>
          </p:cNvPr>
          <p:cNvSpPr/>
          <p:nvPr/>
        </p:nvSpPr>
        <p:spPr>
          <a:xfrm>
            <a:off x="7204857" y="4081100"/>
            <a:ext cx="1142614" cy="924025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Διαχείρισης Συμβάσεων </a:t>
            </a:r>
            <a:r>
              <a:rPr lang="el-GR" sz="900" b="1" dirty="0" err="1">
                <a:solidFill>
                  <a:srgbClr val="002B82"/>
                </a:solidFill>
              </a:rPr>
              <a:t>Προγ</a:t>
            </a:r>
            <a:r>
              <a:rPr lang="el-GR" sz="900" b="1" dirty="0">
                <a:solidFill>
                  <a:srgbClr val="002B82"/>
                </a:solidFill>
              </a:rPr>
              <a:t>/τος &amp; Πνευματικών Δικαιωμάτων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ΔΙΟΚΜΕΤΖΙΔΟΥΔ</a:t>
            </a:r>
            <a:r>
              <a:rPr lang="el-GR" sz="1050" b="1" dirty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172" name="Ελεύθερη σχεδίαση 27">
            <a:extLst>
              <a:ext uri="{FF2B5EF4-FFF2-40B4-BE49-F238E27FC236}">
                <a16:creationId xmlns:a16="http://schemas.microsoft.com/office/drawing/2014/main" id="{1DCB7E48-2383-483C-8CF3-1896BFFF7437}"/>
              </a:ext>
            </a:extLst>
          </p:cNvPr>
          <p:cNvSpPr/>
          <p:nvPr/>
        </p:nvSpPr>
        <p:spPr>
          <a:xfrm>
            <a:off x="7158599" y="2412798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Προμηθειών Αγαθών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ΚΑΚΑΒΑ ΠΟΛ.</a:t>
            </a:r>
          </a:p>
        </p:txBody>
      </p:sp>
      <p:cxnSp>
        <p:nvCxnSpPr>
          <p:cNvPr id="173" name="Ευθεία γραμμή σύνδεσης 172">
            <a:extLst>
              <a:ext uri="{FF2B5EF4-FFF2-40B4-BE49-F238E27FC236}">
                <a16:creationId xmlns:a16="http://schemas.microsoft.com/office/drawing/2014/main" id="{B9AD635E-C2B6-42C2-87D3-482C4E72487D}"/>
              </a:ext>
            </a:extLst>
          </p:cNvPr>
          <p:cNvCxnSpPr>
            <a:cxnSpLocks/>
          </p:cNvCxnSpPr>
          <p:nvPr/>
        </p:nvCxnSpPr>
        <p:spPr>
          <a:xfrm>
            <a:off x="7903348" y="3565693"/>
            <a:ext cx="0" cy="19796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Ελεύθερη σχεδίαση 27">
            <a:extLst>
              <a:ext uri="{FF2B5EF4-FFF2-40B4-BE49-F238E27FC236}">
                <a16:creationId xmlns:a16="http://schemas.microsoft.com/office/drawing/2014/main" id="{E3FBEFC9-7246-4B38-9490-4F9C37914F42}"/>
              </a:ext>
            </a:extLst>
          </p:cNvPr>
          <p:cNvSpPr/>
          <p:nvPr/>
        </p:nvSpPr>
        <p:spPr>
          <a:xfrm>
            <a:off x="10056484" y="3941353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Λειτουργίας Κτιρίων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ΜΑΡΚΟΠΟΥΛΟΥ Β.</a:t>
            </a:r>
          </a:p>
        </p:txBody>
      </p:sp>
      <p:sp>
        <p:nvSpPr>
          <p:cNvPr id="178" name="Ελεύθερη σχεδίαση 27">
            <a:extLst>
              <a:ext uri="{FF2B5EF4-FFF2-40B4-BE49-F238E27FC236}">
                <a16:creationId xmlns:a16="http://schemas.microsoft.com/office/drawing/2014/main" id="{52BC7F03-39A5-4F47-A243-2C0492A0CD18}"/>
              </a:ext>
            </a:extLst>
          </p:cNvPr>
          <p:cNvSpPr/>
          <p:nvPr/>
        </p:nvSpPr>
        <p:spPr>
          <a:xfrm>
            <a:off x="10044913" y="3156050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Διοικητικής Υποστήριξης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ΤΡΑΚΑ ΚΩΝ/ΝΑ</a:t>
            </a:r>
          </a:p>
        </p:txBody>
      </p:sp>
      <p:sp>
        <p:nvSpPr>
          <p:cNvPr id="182" name="Ελεύθερη σχεδίαση 27">
            <a:extLst>
              <a:ext uri="{FF2B5EF4-FFF2-40B4-BE49-F238E27FC236}">
                <a16:creationId xmlns:a16="http://schemas.microsoft.com/office/drawing/2014/main" id="{B017AFFA-0BB9-4284-A933-AA537CAB5016}"/>
              </a:ext>
            </a:extLst>
          </p:cNvPr>
          <p:cNvSpPr/>
          <p:nvPr/>
        </p:nvSpPr>
        <p:spPr>
          <a:xfrm>
            <a:off x="8716469" y="2530865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Υπηρεσία Προστασίας &amp; Πρόληψης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ΖΟΥΡΚΑΡΝΙ  ΜΟΧ. ΦΑΡ</a:t>
            </a:r>
            <a:r>
              <a:rPr lang="el-GR" sz="1050" b="1" dirty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188" name="Ελεύθερη σχεδίαση 27">
            <a:extLst>
              <a:ext uri="{FF2B5EF4-FFF2-40B4-BE49-F238E27FC236}">
                <a16:creationId xmlns:a16="http://schemas.microsoft.com/office/drawing/2014/main" id="{BB2A7E47-4272-4E2C-B65B-130032B4A3D1}"/>
              </a:ext>
            </a:extLst>
          </p:cNvPr>
          <p:cNvSpPr/>
          <p:nvPr/>
        </p:nvSpPr>
        <p:spPr>
          <a:xfrm>
            <a:off x="7413204" y="482969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Γραφείο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Γενικού Διευθυντή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FF0000"/>
                </a:solidFill>
              </a:rPr>
              <a:t>ΤΑΤΣΗ ΣΠ.</a:t>
            </a:r>
          </a:p>
        </p:txBody>
      </p:sp>
      <p:cxnSp>
        <p:nvCxnSpPr>
          <p:cNvPr id="189" name="Ευθεία γραμμή σύνδεσης 188">
            <a:extLst>
              <a:ext uri="{FF2B5EF4-FFF2-40B4-BE49-F238E27FC236}">
                <a16:creationId xmlns:a16="http://schemas.microsoft.com/office/drawing/2014/main" id="{284319B1-CCCF-40AE-BD5C-BC2FB01F0C1B}"/>
              </a:ext>
            </a:extLst>
          </p:cNvPr>
          <p:cNvCxnSpPr>
            <a:cxnSpLocks/>
          </p:cNvCxnSpPr>
          <p:nvPr/>
        </p:nvCxnSpPr>
        <p:spPr>
          <a:xfrm flipH="1">
            <a:off x="7068105" y="769619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84" name="Ελεύθερη σχεδίαση 27">
            <a:extLst>
              <a:ext uri="{FF2B5EF4-FFF2-40B4-BE49-F238E27FC236}">
                <a16:creationId xmlns:a16="http://schemas.microsoft.com/office/drawing/2014/main" id="{FB528090-B968-4E40-A3EA-A67132AD7492}"/>
              </a:ext>
            </a:extLst>
          </p:cNvPr>
          <p:cNvSpPr/>
          <p:nvPr/>
        </p:nvSpPr>
        <p:spPr>
          <a:xfrm>
            <a:off x="10077740" y="4713236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Αποθηκών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ΦΩΤΟΠΟΥΛΟΥ Ε</a:t>
            </a:r>
            <a:r>
              <a:rPr lang="el-GR" sz="1050" b="1" dirty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59" name="Μισό πλαίσιο 58">
            <a:extLst>
              <a:ext uri="{FF2B5EF4-FFF2-40B4-BE49-F238E27FC236}">
                <a16:creationId xmlns:a16="http://schemas.microsoft.com/office/drawing/2014/main" id="{E2D54AD3-7E05-420C-A8D8-71E8528C9646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Ελεύθερη σχεδίαση 27">
            <a:extLst>
              <a:ext uri="{FF2B5EF4-FFF2-40B4-BE49-F238E27FC236}">
                <a16:creationId xmlns:a16="http://schemas.microsoft.com/office/drawing/2014/main" id="{986C00E5-F083-44F9-83EA-857561018287}"/>
              </a:ext>
            </a:extLst>
          </p:cNvPr>
          <p:cNvSpPr/>
          <p:nvPr/>
        </p:nvSpPr>
        <p:spPr>
          <a:xfrm>
            <a:off x="7183664" y="3238140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Προμηθειών  Υπηρεσιών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……………</a:t>
            </a:r>
          </a:p>
        </p:txBody>
      </p: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id="{C42A4D2A-5E03-419A-9C62-169B36574C71}"/>
              </a:ext>
            </a:extLst>
          </p:cNvPr>
          <p:cNvCxnSpPr>
            <a:cxnSpLocks/>
          </p:cNvCxnSpPr>
          <p:nvPr/>
        </p:nvCxnSpPr>
        <p:spPr>
          <a:xfrm flipH="1">
            <a:off x="8337946" y="2716619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2" name="Ευθεία γραμμή σύνδεσης 51">
            <a:extLst>
              <a:ext uri="{FF2B5EF4-FFF2-40B4-BE49-F238E27FC236}">
                <a16:creationId xmlns:a16="http://schemas.microsoft.com/office/drawing/2014/main" id="{D72A7803-6C56-48CC-9A9F-18C1EEC54A81}"/>
              </a:ext>
            </a:extLst>
          </p:cNvPr>
          <p:cNvCxnSpPr>
            <a:cxnSpLocks/>
          </p:cNvCxnSpPr>
          <p:nvPr/>
        </p:nvCxnSpPr>
        <p:spPr>
          <a:xfrm flipH="1">
            <a:off x="8315850" y="3538269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3" name="Ευθεία γραμμή σύνδεσης 52">
            <a:extLst>
              <a:ext uri="{FF2B5EF4-FFF2-40B4-BE49-F238E27FC236}">
                <a16:creationId xmlns:a16="http://schemas.microsoft.com/office/drawing/2014/main" id="{4DFF86FE-8624-499F-922D-1639C5A196B8}"/>
              </a:ext>
            </a:extLst>
          </p:cNvPr>
          <p:cNvCxnSpPr>
            <a:cxnSpLocks/>
          </p:cNvCxnSpPr>
          <p:nvPr/>
        </p:nvCxnSpPr>
        <p:spPr>
          <a:xfrm flipH="1">
            <a:off x="8311677" y="4525525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5" name="Ευθεία γραμμή σύνδεσης 54">
            <a:extLst>
              <a:ext uri="{FF2B5EF4-FFF2-40B4-BE49-F238E27FC236}">
                <a16:creationId xmlns:a16="http://schemas.microsoft.com/office/drawing/2014/main" id="{9D6970B0-0E27-49BD-9E7A-B300038AD4F5}"/>
              </a:ext>
            </a:extLst>
          </p:cNvPr>
          <p:cNvCxnSpPr>
            <a:cxnSpLocks/>
          </p:cNvCxnSpPr>
          <p:nvPr/>
        </p:nvCxnSpPr>
        <p:spPr>
          <a:xfrm flipH="1">
            <a:off x="11390164" y="2232173"/>
            <a:ext cx="9657" cy="277295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A7CDAC89-A302-41D3-8D21-65C4450A45B3}"/>
              </a:ext>
            </a:extLst>
          </p:cNvPr>
          <p:cNvCxnSpPr>
            <a:cxnSpLocks/>
          </p:cNvCxnSpPr>
          <p:nvPr/>
        </p:nvCxnSpPr>
        <p:spPr>
          <a:xfrm flipH="1">
            <a:off x="11217263" y="2629991"/>
            <a:ext cx="202889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7" name="Ευθεία γραμμή σύνδεσης 56">
            <a:extLst>
              <a:ext uri="{FF2B5EF4-FFF2-40B4-BE49-F238E27FC236}">
                <a16:creationId xmlns:a16="http://schemas.microsoft.com/office/drawing/2014/main" id="{B3049F1E-F42D-4D6C-89C6-1DDA15BAD292}"/>
              </a:ext>
            </a:extLst>
          </p:cNvPr>
          <p:cNvCxnSpPr>
            <a:cxnSpLocks/>
          </p:cNvCxnSpPr>
          <p:nvPr/>
        </p:nvCxnSpPr>
        <p:spPr>
          <a:xfrm flipH="1">
            <a:off x="11221436" y="3511054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58" name="Ευθεία γραμμή σύνδεσης 57">
            <a:extLst>
              <a:ext uri="{FF2B5EF4-FFF2-40B4-BE49-F238E27FC236}">
                <a16:creationId xmlns:a16="http://schemas.microsoft.com/office/drawing/2014/main" id="{7CC9E25D-8350-491B-9746-A3D8288785AF}"/>
              </a:ext>
            </a:extLst>
          </p:cNvPr>
          <p:cNvCxnSpPr>
            <a:cxnSpLocks/>
          </p:cNvCxnSpPr>
          <p:nvPr/>
        </p:nvCxnSpPr>
        <p:spPr>
          <a:xfrm flipH="1">
            <a:off x="11207606" y="4160766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3" name="Ευθεία γραμμή σύνδεσης 62">
            <a:extLst>
              <a:ext uri="{FF2B5EF4-FFF2-40B4-BE49-F238E27FC236}">
                <a16:creationId xmlns:a16="http://schemas.microsoft.com/office/drawing/2014/main" id="{F2DAB8F0-4E6C-47DA-8281-D2922FCB40C7}"/>
              </a:ext>
            </a:extLst>
          </p:cNvPr>
          <p:cNvCxnSpPr>
            <a:cxnSpLocks/>
          </p:cNvCxnSpPr>
          <p:nvPr/>
        </p:nvCxnSpPr>
        <p:spPr>
          <a:xfrm flipH="1">
            <a:off x="11225512" y="4983199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4" name="Ευθεία γραμμή σύνδεσης 63">
            <a:extLst>
              <a:ext uri="{FF2B5EF4-FFF2-40B4-BE49-F238E27FC236}">
                <a16:creationId xmlns:a16="http://schemas.microsoft.com/office/drawing/2014/main" id="{23656000-DD73-4FAC-9646-A0E3E804065D}"/>
              </a:ext>
            </a:extLst>
          </p:cNvPr>
          <p:cNvCxnSpPr>
            <a:cxnSpLocks/>
          </p:cNvCxnSpPr>
          <p:nvPr/>
        </p:nvCxnSpPr>
        <p:spPr>
          <a:xfrm>
            <a:off x="9296505" y="1971675"/>
            <a:ext cx="0" cy="54237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5" name="Ευθεία γραμμή σύνδεσης 64">
            <a:extLst>
              <a:ext uri="{FF2B5EF4-FFF2-40B4-BE49-F238E27FC236}">
                <a16:creationId xmlns:a16="http://schemas.microsoft.com/office/drawing/2014/main" id="{28D1CCAA-F185-4252-9B16-058587C00648}"/>
              </a:ext>
            </a:extLst>
          </p:cNvPr>
          <p:cNvCxnSpPr>
            <a:cxnSpLocks/>
          </p:cNvCxnSpPr>
          <p:nvPr/>
        </p:nvCxnSpPr>
        <p:spPr>
          <a:xfrm flipH="1" flipV="1">
            <a:off x="9296505" y="1971675"/>
            <a:ext cx="711119" cy="1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pic>
        <p:nvPicPr>
          <p:cNvPr id="61" name="Εικόνα 60">
            <a:extLst>
              <a:ext uri="{FF2B5EF4-FFF2-40B4-BE49-F238E27FC236}">
                <a16:creationId xmlns:a16="http://schemas.microsoft.com/office/drawing/2014/main" id="{88812535-638C-40E0-BFC7-F5CC6E83ACE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74652" y="165726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Εικόνα 65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17" y="1781259"/>
            <a:ext cx="639053" cy="298730"/>
          </a:xfrm>
          <a:prstGeom prst="rect">
            <a:avLst/>
          </a:prstGeom>
        </p:spPr>
      </p:pic>
      <p:pic>
        <p:nvPicPr>
          <p:cNvPr id="67" name="Εικόνα 66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638" y="2839046"/>
            <a:ext cx="639053" cy="298730"/>
          </a:xfrm>
          <a:prstGeom prst="rect">
            <a:avLst/>
          </a:prstGeom>
        </p:spPr>
      </p:pic>
      <p:pic>
        <p:nvPicPr>
          <p:cNvPr id="68" name="Εικόνα 67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51" y="4099714"/>
            <a:ext cx="639053" cy="298730"/>
          </a:xfrm>
          <a:prstGeom prst="rect">
            <a:avLst/>
          </a:prstGeom>
        </p:spPr>
      </p:pic>
      <p:pic>
        <p:nvPicPr>
          <p:cNvPr id="69" name="Εικόνα 68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314" y="2501214"/>
            <a:ext cx="639053" cy="29873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153" y="2560942"/>
            <a:ext cx="63905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Θέση ημερομηνίας 39">
            <a:extLst>
              <a:ext uri="{FF2B5EF4-FFF2-40B4-BE49-F238E27FC236}">
                <a16:creationId xmlns:a16="http://schemas.microsoft.com/office/drawing/2014/main" id="{1779D549-8D5B-447E-A750-B8E1B270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4394" y="6370534"/>
            <a:ext cx="2743200" cy="365125"/>
          </a:xfrm>
        </p:spPr>
        <p:txBody>
          <a:bodyPr/>
          <a:lstStyle/>
          <a:p>
            <a:fld id="{0A9AFDFA-881F-4C2F-B88D-C9E7D6883A2C}" type="datetime4">
              <a:rPr lang="el-GR" i="1" smtClean="0"/>
              <a:t>14 Σεπτεμβρίου 2024</a:t>
            </a:fld>
            <a:endParaRPr lang="en-GB" i="1"/>
          </a:p>
        </p:txBody>
      </p:sp>
      <p:sp>
        <p:nvSpPr>
          <p:cNvPr id="59" name="Μισό πλαίσιο 58">
            <a:extLst>
              <a:ext uri="{FF2B5EF4-FFF2-40B4-BE49-F238E27FC236}">
                <a16:creationId xmlns:a16="http://schemas.microsoft.com/office/drawing/2014/main" id="{E2D54AD3-7E05-420C-A8D8-71E8528C9646}"/>
              </a:ext>
            </a:extLst>
          </p:cNvPr>
          <p:cNvSpPr/>
          <p:nvPr/>
        </p:nvSpPr>
        <p:spPr>
          <a:xfrm>
            <a:off x="3084" y="0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Εικόνα 60">
            <a:extLst>
              <a:ext uri="{FF2B5EF4-FFF2-40B4-BE49-F238E27FC236}">
                <a16:creationId xmlns:a16="http://schemas.microsoft.com/office/drawing/2014/main" id="{88812535-638C-40E0-BFC7-F5CC6E83ACE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599" r="22051" b="21347"/>
          <a:stretch/>
        </p:blipFill>
        <p:spPr bwMode="auto">
          <a:xfrm>
            <a:off x="11274652" y="165726"/>
            <a:ext cx="727543" cy="48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Ευθεία γραμμή σύνδεσης 67">
            <a:extLst>
              <a:ext uri="{FF2B5EF4-FFF2-40B4-BE49-F238E27FC236}">
                <a16:creationId xmlns:a16="http://schemas.microsoft.com/office/drawing/2014/main" id="{639429D8-49CD-4CD5-BED8-D9E742E32472}"/>
              </a:ext>
            </a:extLst>
          </p:cNvPr>
          <p:cNvCxnSpPr>
            <a:cxnSpLocks/>
          </p:cNvCxnSpPr>
          <p:nvPr/>
        </p:nvCxnSpPr>
        <p:spPr>
          <a:xfrm flipH="1">
            <a:off x="9210463" y="1860260"/>
            <a:ext cx="5281" cy="110057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9" name="Ευθεία γραμμή σύνδεσης 68">
            <a:extLst>
              <a:ext uri="{FF2B5EF4-FFF2-40B4-BE49-F238E27FC236}">
                <a16:creationId xmlns:a16="http://schemas.microsoft.com/office/drawing/2014/main" id="{8812B754-6251-4A8A-B509-BF97AFE9FD52}"/>
              </a:ext>
            </a:extLst>
          </p:cNvPr>
          <p:cNvCxnSpPr>
            <a:cxnSpLocks/>
          </p:cNvCxnSpPr>
          <p:nvPr/>
        </p:nvCxnSpPr>
        <p:spPr>
          <a:xfrm>
            <a:off x="6187838" y="1178977"/>
            <a:ext cx="0" cy="21308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0" name="Straight Connector 5">
            <a:extLst>
              <a:ext uri="{FF2B5EF4-FFF2-40B4-BE49-F238E27FC236}">
                <a16:creationId xmlns:a16="http://schemas.microsoft.com/office/drawing/2014/main" id="{417E124D-07D0-41FD-9042-D6F51F9B70DD}"/>
              </a:ext>
            </a:extLst>
          </p:cNvPr>
          <p:cNvCxnSpPr>
            <a:cxnSpLocks/>
          </p:cNvCxnSpPr>
          <p:nvPr/>
        </p:nvCxnSpPr>
        <p:spPr>
          <a:xfrm flipV="1">
            <a:off x="1974747" y="1388749"/>
            <a:ext cx="8932874" cy="210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1" name="Ευθεία γραμμή σύνδεσης 70">
            <a:extLst>
              <a:ext uri="{FF2B5EF4-FFF2-40B4-BE49-F238E27FC236}">
                <a16:creationId xmlns:a16="http://schemas.microsoft.com/office/drawing/2014/main" id="{BBF2AFF4-B187-4B42-8376-FFE6D50DD021}"/>
              </a:ext>
            </a:extLst>
          </p:cNvPr>
          <p:cNvCxnSpPr>
            <a:cxnSpLocks/>
          </p:cNvCxnSpPr>
          <p:nvPr/>
        </p:nvCxnSpPr>
        <p:spPr>
          <a:xfrm>
            <a:off x="1974747" y="1382129"/>
            <a:ext cx="0" cy="60127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2" name="Ελεύθερη σχεδίαση 27">
            <a:extLst>
              <a:ext uri="{FF2B5EF4-FFF2-40B4-BE49-F238E27FC236}">
                <a16:creationId xmlns:a16="http://schemas.microsoft.com/office/drawing/2014/main" id="{A8943781-0131-47E3-99B5-DD0EABC3DE6B}"/>
              </a:ext>
            </a:extLst>
          </p:cNvPr>
          <p:cNvSpPr/>
          <p:nvPr/>
        </p:nvSpPr>
        <p:spPr>
          <a:xfrm>
            <a:off x="4457578" y="1551213"/>
            <a:ext cx="1656329" cy="714327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/>
              <a:t>ΔΙΕΥΘΥΝΣΗ ΕΝΗΜΕΡΩΣΗΣ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>
                <a:solidFill>
                  <a:srgbClr val="FFFF00"/>
                </a:solidFill>
              </a:rPr>
              <a:t>ΣΑΠΙΚΑ ΡΟΔΑΝΘΗ</a:t>
            </a:r>
          </a:p>
        </p:txBody>
      </p:sp>
      <p:cxnSp>
        <p:nvCxnSpPr>
          <p:cNvPr id="73" name="Ευθεία γραμμή σύνδεσης 72">
            <a:extLst>
              <a:ext uri="{FF2B5EF4-FFF2-40B4-BE49-F238E27FC236}">
                <a16:creationId xmlns:a16="http://schemas.microsoft.com/office/drawing/2014/main" id="{F6306FE5-C54E-48A6-9769-462BF00D476F}"/>
              </a:ext>
            </a:extLst>
          </p:cNvPr>
          <p:cNvCxnSpPr>
            <a:cxnSpLocks/>
          </p:cNvCxnSpPr>
          <p:nvPr/>
        </p:nvCxnSpPr>
        <p:spPr>
          <a:xfrm>
            <a:off x="10901169" y="1390116"/>
            <a:ext cx="0" cy="5932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Ελεύθερη σχεδίαση 25">
            <a:extLst>
              <a:ext uri="{FF2B5EF4-FFF2-40B4-BE49-F238E27FC236}">
                <a16:creationId xmlns:a16="http://schemas.microsoft.com/office/drawing/2014/main" id="{ABFD53C9-9371-48E8-A8D4-690A61FB34DE}"/>
              </a:ext>
            </a:extLst>
          </p:cNvPr>
          <p:cNvSpPr/>
          <p:nvPr/>
        </p:nvSpPr>
        <p:spPr>
          <a:xfrm>
            <a:off x="4793273" y="368071"/>
            <a:ext cx="2844887" cy="822960"/>
          </a:xfrm>
          <a:custGeom>
            <a:avLst/>
            <a:gdLst>
              <a:gd name="connsiteX0" fmla="*/ 0 w 1397986"/>
              <a:gd name="connsiteY0" fmla="*/ 0 h 656096"/>
              <a:gd name="connsiteX1" fmla="*/ 1397986 w 1397986"/>
              <a:gd name="connsiteY1" fmla="*/ 0 h 656096"/>
              <a:gd name="connsiteX2" fmla="*/ 1397986 w 1397986"/>
              <a:gd name="connsiteY2" fmla="*/ 656096 h 656096"/>
              <a:gd name="connsiteX3" fmla="*/ 0 w 1397986"/>
              <a:gd name="connsiteY3" fmla="*/ 656096 h 656096"/>
              <a:gd name="connsiteX4" fmla="*/ 0 w 1397986"/>
              <a:gd name="connsiteY4" fmla="*/ 0 h 6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986" h="656096">
                <a:moveTo>
                  <a:pt x="0" y="0"/>
                </a:moveTo>
                <a:lnTo>
                  <a:pt x="1397986" y="0"/>
                </a:lnTo>
                <a:lnTo>
                  <a:pt x="1397986" y="656096"/>
                </a:lnTo>
                <a:lnTo>
                  <a:pt x="0" y="65609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ΓΕΝΙΚΗ ΔΙΕΥΘΥΝΣΗ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prstClr val="white"/>
                </a:solidFill>
                <a:latin typeface="Calibri" panose="020F0502020204030204"/>
              </a:rPr>
              <a:t>ΕΡΤ3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600" b="1" kern="0" dirty="0">
                <a:solidFill>
                  <a:srgbClr val="FFFF00"/>
                </a:solidFill>
                <a:latin typeface="Calibri" panose="020F0502020204030204"/>
              </a:rPr>
              <a:t>ΣΤΑΓΚΟΣ ΤΡΙΑΝΤΑΦΥΛΛΟΣ</a:t>
            </a:r>
            <a:endParaRPr lang="en-GB" sz="1600" b="1" kern="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75" name="Ελεύθερη σχεδίαση 27">
            <a:extLst>
              <a:ext uri="{FF2B5EF4-FFF2-40B4-BE49-F238E27FC236}">
                <a16:creationId xmlns:a16="http://schemas.microsoft.com/office/drawing/2014/main" id="{C486716B-A38C-45FB-A9F5-02804552F3AE}"/>
              </a:ext>
            </a:extLst>
          </p:cNvPr>
          <p:cNvSpPr/>
          <p:nvPr/>
        </p:nvSpPr>
        <p:spPr>
          <a:xfrm>
            <a:off x="6956620" y="1511839"/>
            <a:ext cx="1769687" cy="741590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3192">
              <a:alpha val="62745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000" b="1" dirty="0"/>
              <a:t>ΔΙΕΥΘΥΝΣΗ  ΠΑΡΑΓΩΓΗΣ,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000" b="1" dirty="0"/>
              <a:t>ΤΕΧΝΙΚΗΣ ΛΕΙΤΟΥΡΓΙΑΣ &amp; ΑΝΑΠΤΥΞΗΣ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FFFF00"/>
                </a:solidFill>
              </a:rPr>
              <a:t>ΤΣΕΠΟΣ Θ.</a:t>
            </a:r>
          </a:p>
        </p:txBody>
      </p:sp>
      <p:cxnSp>
        <p:nvCxnSpPr>
          <p:cNvPr id="76" name="Ευθεία γραμμή σύνδεσης 75">
            <a:extLst>
              <a:ext uri="{FF2B5EF4-FFF2-40B4-BE49-F238E27FC236}">
                <a16:creationId xmlns:a16="http://schemas.microsoft.com/office/drawing/2014/main" id="{629D8CE1-E2A3-458D-BCC4-8415FC58EDA1}"/>
              </a:ext>
            </a:extLst>
          </p:cNvPr>
          <p:cNvCxnSpPr>
            <a:cxnSpLocks/>
          </p:cNvCxnSpPr>
          <p:nvPr/>
        </p:nvCxnSpPr>
        <p:spPr>
          <a:xfrm>
            <a:off x="5304461" y="1386811"/>
            <a:ext cx="0" cy="1644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77" name="Ευθεία γραμμή σύνδεσης 76">
            <a:extLst>
              <a:ext uri="{FF2B5EF4-FFF2-40B4-BE49-F238E27FC236}">
                <a16:creationId xmlns:a16="http://schemas.microsoft.com/office/drawing/2014/main" id="{C41201D8-B77F-4879-AB2A-D853F46243C6}"/>
              </a:ext>
            </a:extLst>
          </p:cNvPr>
          <p:cNvCxnSpPr>
            <a:cxnSpLocks/>
          </p:cNvCxnSpPr>
          <p:nvPr/>
        </p:nvCxnSpPr>
        <p:spPr>
          <a:xfrm>
            <a:off x="7695316" y="1410893"/>
            <a:ext cx="1998" cy="14032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Ελεύθερη σχεδίαση 27">
            <a:extLst>
              <a:ext uri="{FF2B5EF4-FFF2-40B4-BE49-F238E27FC236}">
                <a16:creationId xmlns:a16="http://schemas.microsoft.com/office/drawing/2014/main" id="{D79DC038-6970-405E-B955-61792DEE23F7}"/>
              </a:ext>
            </a:extLst>
          </p:cNvPr>
          <p:cNvSpPr/>
          <p:nvPr/>
        </p:nvSpPr>
        <p:spPr>
          <a:xfrm>
            <a:off x="1310366" y="1983404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kern="0" dirty="0">
                <a:solidFill>
                  <a:prstClr val="white"/>
                </a:solidFill>
                <a:latin typeface="Calibri" panose="020F0502020204030204"/>
              </a:rPr>
              <a:t>ΥΠΟΔΙΕΥΘΥΝΣΗ ΠΡΟΓΡΑΜΜΑΤΟΣ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kern="0" dirty="0">
                <a:solidFill>
                  <a:srgbClr val="FFFF00"/>
                </a:solidFill>
                <a:latin typeface="Calibri" panose="020F0502020204030204"/>
              </a:rPr>
              <a:t>ΚΑΛΛΗΣ ΑΓΓΕΛΟΣ</a:t>
            </a:r>
          </a:p>
        </p:txBody>
      </p:sp>
      <p:cxnSp>
        <p:nvCxnSpPr>
          <p:cNvPr id="79" name="Ευθεία γραμμή σύνδεσης 78">
            <a:extLst>
              <a:ext uri="{FF2B5EF4-FFF2-40B4-BE49-F238E27FC236}">
                <a16:creationId xmlns:a16="http://schemas.microsoft.com/office/drawing/2014/main" id="{186CF382-7764-4068-8154-70E2DE79B190}"/>
              </a:ext>
            </a:extLst>
          </p:cNvPr>
          <p:cNvCxnSpPr>
            <a:cxnSpLocks/>
          </p:cNvCxnSpPr>
          <p:nvPr/>
        </p:nvCxnSpPr>
        <p:spPr>
          <a:xfrm>
            <a:off x="4285613" y="3084119"/>
            <a:ext cx="0" cy="197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0" name="Ελεύθερη σχεδίαση 27">
            <a:extLst>
              <a:ext uri="{FF2B5EF4-FFF2-40B4-BE49-F238E27FC236}">
                <a16:creationId xmlns:a16="http://schemas.microsoft.com/office/drawing/2014/main" id="{2878A714-C56D-4C38-9238-C771A9F3E5D9}"/>
              </a:ext>
            </a:extLst>
          </p:cNvPr>
          <p:cNvSpPr/>
          <p:nvPr/>
        </p:nvSpPr>
        <p:spPr>
          <a:xfrm>
            <a:off x="3490016" y="2427407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kern="0" dirty="0">
                <a:solidFill>
                  <a:prstClr val="white"/>
                </a:solidFill>
                <a:latin typeface="Calibri" panose="020F0502020204030204"/>
              </a:rPr>
              <a:t>ΥΠΟΔΙΕΥΘΥΝΣΗ ΕΝΗΜΕΡΩΣΗΣ ΤΗΛΕΟΡΑΣΗΣ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900" b="1" kern="0" dirty="0">
                <a:solidFill>
                  <a:srgbClr val="FFFF00"/>
                </a:solidFill>
                <a:latin typeface="Calibri" panose="020F0502020204030204"/>
              </a:rPr>
              <a:t>…………………………</a:t>
            </a:r>
          </a:p>
        </p:txBody>
      </p:sp>
      <p:sp>
        <p:nvSpPr>
          <p:cNvPr id="81" name="Ελεύθερη σχεδίαση 27">
            <a:extLst>
              <a:ext uri="{FF2B5EF4-FFF2-40B4-BE49-F238E27FC236}">
                <a16:creationId xmlns:a16="http://schemas.microsoft.com/office/drawing/2014/main" id="{A17EB1BF-DB5F-4CEC-ADC5-8867E511FD2A}"/>
              </a:ext>
            </a:extLst>
          </p:cNvPr>
          <p:cNvSpPr/>
          <p:nvPr/>
        </p:nvSpPr>
        <p:spPr>
          <a:xfrm>
            <a:off x="3672175" y="3281946"/>
            <a:ext cx="1214675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Ειδήσεων &amp; Ενημερωτικών Εκπομπών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ΑΡΒΑΝΙΤΙΔΗΣ ΧΑΡ.</a:t>
            </a:r>
          </a:p>
        </p:txBody>
      </p:sp>
      <p:cxnSp>
        <p:nvCxnSpPr>
          <p:cNvPr id="82" name="Ευθεία γραμμή σύνδεσης 81">
            <a:extLst>
              <a:ext uri="{FF2B5EF4-FFF2-40B4-BE49-F238E27FC236}">
                <a16:creationId xmlns:a16="http://schemas.microsoft.com/office/drawing/2014/main" id="{D81775E7-72F4-401A-8F3E-BDB48BA810A9}"/>
              </a:ext>
            </a:extLst>
          </p:cNvPr>
          <p:cNvCxnSpPr>
            <a:cxnSpLocks/>
          </p:cNvCxnSpPr>
          <p:nvPr/>
        </p:nvCxnSpPr>
        <p:spPr>
          <a:xfrm>
            <a:off x="4236846" y="3888571"/>
            <a:ext cx="0" cy="12840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3" name="Ευθεία γραμμή σύνδεσης 82">
            <a:extLst>
              <a:ext uri="{FF2B5EF4-FFF2-40B4-BE49-F238E27FC236}">
                <a16:creationId xmlns:a16="http://schemas.microsoft.com/office/drawing/2014/main" id="{8D79EAF7-81A7-42E7-9A71-DBE97B9DAE11}"/>
              </a:ext>
            </a:extLst>
          </p:cNvPr>
          <p:cNvCxnSpPr>
            <a:cxnSpLocks/>
          </p:cNvCxnSpPr>
          <p:nvPr/>
        </p:nvCxnSpPr>
        <p:spPr>
          <a:xfrm flipH="1">
            <a:off x="5316122" y="2266709"/>
            <a:ext cx="4644" cy="202469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4" name="Ευθεία γραμμή σύνδεσης 83">
            <a:extLst>
              <a:ext uri="{FF2B5EF4-FFF2-40B4-BE49-F238E27FC236}">
                <a16:creationId xmlns:a16="http://schemas.microsoft.com/office/drawing/2014/main" id="{0C5638CC-95D8-4285-A062-79F868567CFE}"/>
              </a:ext>
            </a:extLst>
          </p:cNvPr>
          <p:cNvCxnSpPr>
            <a:cxnSpLocks/>
          </p:cNvCxnSpPr>
          <p:nvPr/>
        </p:nvCxnSpPr>
        <p:spPr>
          <a:xfrm flipH="1">
            <a:off x="4959627" y="2824753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5" name="Ελεύθερη σχεδίαση 27">
            <a:extLst>
              <a:ext uri="{FF2B5EF4-FFF2-40B4-BE49-F238E27FC236}">
                <a16:creationId xmlns:a16="http://schemas.microsoft.com/office/drawing/2014/main" id="{0A1C86C0-7E08-47A0-9D2D-05E1A665C669}"/>
              </a:ext>
            </a:extLst>
          </p:cNvPr>
          <p:cNvSpPr/>
          <p:nvPr/>
        </p:nvSpPr>
        <p:spPr>
          <a:xfrm>
            <a:off x="5460564" y="3238140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Αθλητικής Ενημέρωσης</a:t>
            </a:r>
            <a:endParaRPr lang="el-GR" sz="10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ΤΡΑΠΕΖΑΝΙΔΗΣ Γ.</a:t>
            </a:r>
          </a:p>
        </p:txBody>
      </p: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9AF634DD-41C6-42B3-AE0C-9BA354189745}"/>
              </a:ext>
            </a:extLst>
          </p:cNvPr>
          <p:cNvCxnSpPr>
            <a:cxnSpLocks/>
          </p:cNvCxnSpPr>
          <p:nvPr/>
        </p:nvCxnSpPr>
        <p:spPr>
          <a:xfrm flipH="1">
            <a:off x="5321455" y="2761444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7" name="Ευθεία γραμμή σύνδεσης 86">
            <a:extLst>
              <a:ext uri="{FF2B5EF4-FFF2-40B4-BE49-F238E27FC236}">
                <a16:creationId xmlns:a16="http://schemas.microsoft.com/office/drawing/2014/main" id="{DC848718-9DE7-4730-9FD4-27A6588F22AC}"/>
              </a:ext>
            </a:extLst>
          </p:cNvPr>
          <p:cNvCxnSpPr>
            <a:cxnSpLocks/>
          </p:cNvCxnSpPr>
          <p:nvPr/>
        </p:nvCxnSpPr>
        <p:spPr>
          <a:xfrm flipH="1">
            <a:off x="5316122" y="3511054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88" name="Ελεύθερη σχεδίαση 27">
            <a:extLst>
              <a:ext uri="{FF2B5EF4-FFF2-40B4-BE49-F238E27FC236}">
                <a16:creationId xmlns:a16="http://schemas.microsoft.com/office/drawing/2014/main" id="{9B134BFF-54F1-4AD0-BCC8-48F10044A6F5}"/>
              </a:ext>
            </a:extLst>
          </p:cNvPr>
          <p:cNvSpPr/>
          <p:nvPr/>
        </p:nvSpPr>
        <p:spPr>
          <a:xfrm>
            <a:off x="5477056" y="2492602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Ενημέρωσης Ραδιοφώνου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6666"/>
                </a:solidFill>
              </a:rPr>
              <a:t>ΝΤΟΖΗΣ Δ.</a:t>
            </a:r>
          </a:p>
        </p:txBody>
      </p:sp>
      <p:sp>
        <p:nvSpPr>
          <p:cNvPr id="89" name="Ελεύθερη σχεδίαση 27">
            <a:extLst>
              <a:ext uri="{FF2B5EF4-FFF2-40B4-BE49-F238E27FC236}">
                <a16:creationId xmlns:a16="http://schemas.microsoft.com/office/drawing/2014/main" id="{FCAA5752-281A-41A9-B978-AC7C9F440F35}"/>
              </a:ext>
            </a:extLst>
          </p:cNvPr>
          <p:cNvSpPr/>
          <p:nvPr/>
        </p:nvSpPr>
        <p:spPr>
          <a:xfrm>
            <a:off x="7126007" y="3983678"/>
            <a:ext cx="1142614" cy="924025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Τεχνικής Λειτουργίας Ραδιοφώνου &amp; Ηχοληψίας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ΧΡΙΣΤΙΑΝΟΣ Κ.</a:t>
            </a:r>
          </a:p>
        </p:txBody>
      </p:sp>
      <p:sp>
        <p:nvSpPr>
          <p:cNvPr id="90" name="Ελεύθερη σχεδίαση 27">
            <a:extLst>
              <a:ext uri="{FF2B5EF4-FFF2-40B4-BE49-F238E27FC236}">
                <a16:creationId xmlns:a16="http://schemas.microsoft.com/office/drawing/2014/main" id="{1DCB7E48-2383-483C-8CF3-1896BFFF7437}"/>
              </a:ext>
            </a:extLst>
          </p:cNvPr>
          <p:cNvSpPr/>
          <p:nvPr/>
        </p:nvSpPr>
        <p:spPr>
          <a:xfrm>
            <a:off x="8587174" y="3719681"/>
            <a:ext cx="1170774" cy="72627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Εικονοληψίας, Κίνησης &amp; Υποστήριξης Παραγωγών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ΣΤΑΜΑΤΙΟΥ Κ.</a:t>
            </a:r>
          </a:p>
        </p:txBody>
      </p:sp>
      <p:sp>
        <p:nvSpPr>
          <p:cNvPr id="91" name="Ελεύθερη σχεδίαση 27">
            <a:extLst>
              <a:ext uri="{FF2B5EF4-FFF2-40B4-BE49-F238E27FC236}">
                <a16:creationId xmlns:a16="http://schemas.microsoft.com/office/drawing/2014/main" id="{B017AFFA-0BB9-4284-A933-AA537CAB5016}"/>
              </a:ext>
            </a:extLst>
          </p:cNvPr>
          <p:cNvSpPr/>
          <p:nvPr/>
        </p:nvSpPr>
        <p:spPr>
          <a:xfrm>
            <a:off x="8568646" y="2947562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Σκηνοθεσίας &amp; Παραγωγής</a:t>
            </a:r>
            <a:endParaRPr lang="en-US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el-GR" sz="900" b="1" dirty="0">
              <a:solidFill>
                <a:srgbClr val="002B82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ΤΣΕΠΟΣ Θ.</a:t>
            </a:r>
          </a:p>
        </p:txBody>
      </p:sp>
      <p:sp>
        <p:nvSpPr>
          <p:cNvPr id="92" name="Ελεύθερη σχεδίαση 27">
            <a:extLst>
              <a:ext uri="{FF2B5EF4-FFF2-40B4-BE49-F238E27FC236}">
                <a16:creationId xmlns:a16="http://schemas.microsoft.com/office/drawing/2014/main" id="{BB2A7E47-4272-4E2C-B65B-130032B4A3D1}"/>
              </a:ext>
            </a:extLst>
          </p:cNvPr>
          <p:cNvSpPr/>
          <p:nvPr/>
        </p:nvSpPr>
        <p:spPr>
          <a:xfrm>
            <a:off x="7970696" y="496696"/>
            <a:ext cx="1170774" cy="731698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Γραφείο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Γενικού Διευθυντή</a:t>
            </a:r>
          </a:p>
        </p:txBody>
      </p:sp>
      <p:cxnSp>
        <p:nvCxnSpPr>
          <p:cNvPr id="93" name="Ευθεία γραμμή σύνδεσης 92">
            <a:extLst>
              <a:ext uri="{FF2B5EF4-FFF2-40B4-BE49-F238E27FC236}">
                <a16:creationId xmlns:a16="http://schemas.microsoft.com/office/drawing/2014/main" id="{284319B1-CCCF-40AE-BD5C-BC2FB01F0C1B}"/>
              </a:ext>
            </a:extLst>
          </p:cNvPr>
          <p:cNvCxnSpPr>
            <a:cxnSpLocks/>
          </p:cNvCxnSpPr>
          <p:nvPr/>
        </p:nvCxnSpPr>
        <p:spPr>
          <a:xfrm flipH="1">
            <a:off x="7638160" y="902084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94" name="Μισό πλαίσιο 93">
            <a:extLst>
              <a:ext uri="{FF2B5EF4-FFF2-40B4-BE49-F238E27FC236}">
                <a16:creationId xmlns:a16="http://schemas.microsoft.com/office/drawing/2014/main" id="{E2D54AD3-7E05-420C-A8D8-71E8528C9646}"/>
              </a:ext>
            </a:extLst>
          </p:cNvPr>
          <p:cNvSpPr/>
          <p:nvPr/>
        </p:nvSpPr>
        <p:spPr>
          <a:xfrm>
            <a:off x="57278" y="104274"/>
            <a:ext cx="2371725" cy="1645649"/>
          </a:xfrm>
          <a:prstGeom prst="halfFra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5" name="Ελεύθερη σχεδίαση 27">
            <a:extLst>
              <a:ext uri="{FF2B5EF4-FFF2-40B4-BE49-F238E27FC236}">
                <a16:creationId xmlns:a16="http://schemas.microsoft.com/office/drawing/2014/main" id="{986C00E5-F083-44F9-83EA-857561018287}"/>
              </a:ext>
            </a:extLst>
          </p:cNvPr>
          <p:cNvSpPr/>
          <p:nvPr/>
        </p:nvSpPr>
        <p:spPr>
          <a:xfrm>
            <a:off x="7134191" y="3274609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Θαλάμων, Μοντάζ &amp; Τεχνικής Ανάπτυξης Τ/Ο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ΙΩΑΚΕΙΜΟΓΛΟΥ Δ.</a:t>
            </a:r>
          </a:p>
        </p:txBody>
      </p:sp>
      <p:cxnSp>
        <p:nvCxnSpPr>
          <p:cNvPr id="96" name="Ευθεία γραμμή σύνδεσης 95">
            <a:extLst>
              <a:ext uri="{FF2B5EF4-FFF2-40B4-BE49-F238E27FC236}">
                <a16:creationId xmlns:a16="http://schemas.microsoft.com/office/drawing/2014/main" id="{28D1CCAA-F185-4252-9B16-058587C00648}"/>
              </a:ext>
            </a:extLst>
          </p:cNvPr>
          <p:cNvCxnSpPr>
            <a:cxnSpLocks/>
          </p:cNvCxnSpPr>
          <p:nvPr/>
        </p:nvCxnSpPr>
        <p:spPr>
          <a:xfrm flipH="1">
            <a:off x="8726307" y="1863792"/>
            <a:ext cx="47663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97" name="Ελεύθερη σχεδίαση 27">
            <a:extLst>
              <a:ext uri="{FF2B5EF4-FFF2-40B4-BE49-F238E27FC236}">
                <a16:creationId xmlns:a16="http://schemas.microsoft.com/office/drawing/2014/main" id="{A8C96370-303D-4FB3-9B66-48F348DD9C7C}"/>
              </a:ext>
            </a:extLst>
          </p:cNvPr>
          <p:cNvSpPr/>
          <p:nvPr/>
        </p:nvSpPr>
        <p:spPr>
          <a:xfrm>
            <a:off x="3289963" y="595873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Δημοσίων Σχέσεων &amp; Επικοινωνία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FF0000"/>
                </a:solidFill>
              </a:rPr>
              <a:t>ΣΙΩΤΗ Μ</a:t>
            </a:r>
            <a:r>
              <a:rPr lang="el-GR" sz="105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8" name="Ευθεία γραμμή σύνδεσης 97">
            <a:extLst>
              <a:ext uri="{FF2B5EF4-FFF2-40B4-BE49-F238E27FC236}">
                <a16:creationId xmlns:a16="http://schemas.microsoft.com/office/drawing/2014/main" id="{BC7AA5EA-207A-4D7F-BAA3-E5271091B9D4}"/>
              </a:ext>
            </a:extLst>
          </p:cNvPr>
          <p:cNvCxnSpPr>
            <a:cxnSpLocks/>
          </p:cNvCxnSpPr>
          <p:nvPr/>
        </p:nvCxnSpPr>
        <p:spPr>
          <a:xfrm flipH="1">
            <a:off x="4448174" y="901356"/>
            <a:ext cx="345099" cy="72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99" name="Ελεύθερη σχεδίαση 27">
            <a:extLst>
              <a:ext uri="{FF2B5EF4-FFF2-40B4-BE49-F238E27FC236}">
                <a16:creationId xmlns:a16="http://schemas.microsoft.com/office/drawing/2014/main" id="{9145858B-567C-4581-8A91-4B1CCC4A70C4}"/>
              </a:ext>
            </a:extLst>
          </p:cNvPr>
          <p:cNvSpPr/>
          <p:nvPr/>
        </p:nvSpPr>
        <p:spPr>
          <a:xfrm>
            <a:off x="3691161" y="3997451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2B82"/>
                </a:solidFill>
              </a:rPr>
              <a:t>Περιφερειακής Ενημέρωσης &amp; Ρεπορτάζ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ΧΥΤΑΣ ΞΑΝΘΟΣ</a:t>
            </a:r>
          </a:p>
        </p:txBody>
      </p:sp>
      <p:sp>
        <p:nvSpPr>
          <p:cNvPr id="100" name="Ελεύθερη σχεδίαση 27">
            <a:extLst>
              <a:ext uri="{FF2B5EF4-FFF2-40B4-BE49-F238E27FC236}">
                <a16:creationId xmlns:a16="http://schemas.microsoft.com/office/drawing/2014/main" id="{798A4437-FD0D-495E-938E-2CEC76184B6E}"/>
              </a:ext>
            </a:extLst>
          </p:cNvPr>
          <p:cNvSpPr/>
          <p:nvPr/>
        </p:nvSpPr>
        <p:spPr>
          <a:xfrm>
            <a:off x="3691161" y="4733632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Ειδησεογραφικής Παραγωγής &amp; Υποστήριξης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ΓΚΟΥΝΤΑ Ε.</a:t>
            </a:r>
          </a:p>
        </p:txBody>
      </p:sp>
      <p:cxnSp>
        <p:nvCxnSpPr>
          <p:cNvPr id="101" name="Ευθεία γραμμή σύνδεσης 100">
            <a:extLst>
              <a:ext uri="{FF2B5EF4-FFF2-40B4-BE49-F238E27FC236}">
                <a16:creationId xmlns:a16="http://schemas.microsoft.com/office/drawing/2014/main" id="{3698A360-7A86-4947-B7DC-AD84FEDC77BE}"/>
              </a:ext>
            </a:extLst>
          </p:cNvPr>
          <p:cNvCxnSpPr>
            <a:cxnSpLocks/>
          </p:cNvCxnSpPr>
          <p:nvPr/>
        </p:nvCxnSpPr>
        <p:spPr>
          <a:xfrm>
            <a:off x="4249753" y="4623464"/>
            <a:ext cx="0" cy="12840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02" name="Ελεύθερη σχεδίαση 27">
            <a:extLst>
              <a:ext uri="{FF2B5EF4-FFF2-40B4-BE49-F238E27FC236}">
                <a16:creationId xmlns:a16="http://schemas.microsoft.com/office/drawing/2014/main" id="{99E347E7-5D62-4F02-AA6F-E240A2928D5C}"/>
              </a:ext>
            </a:extLst>
          </p:cNvPr>
          <p:cNvSpPr/>
          <p:nvPr/>
        </p:nvSpPr>
        <p:spPr>
          <a:xfrm>
            <a:off x="5450672" y="3983678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Ενημέρωσης Διαδικτύου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ΚΟΥΣΙΟΠΟΥΛΟΥ Ε.</a:t>
            </a:r>
          </a:p>
        </p:txBody>
      </p:sp>
      <p:cxnSp>
        <p:nvCxnSpPr>
          <p:cNvPr id="103" name="Ευθεία γραμμή σύνδεσης 102">
            <a:extLst>
              <a:ext uri="{FF2B5EF4-FFF2-40B4-BE49-F238E27FC236}">
                <a16:creationId xmlns:a16="http://schemas.microsoft.com/office/drawing/2014/main" id="{9E785D0D-F06E-408F-8E5D-D07566CCA105}"/>
              </a:ext>
            </a:extLst>
          </p:cNvPr>
          <p:cNvCxnSpPr>
            <a:cxnSpLocks/>
          </p:cNvCxnSpPr>
          <p:nvPr/>
        </p:nvCxnSpPr>
        <p:spPr>
          <a:xfrm flipH="1">
            <a:off x="5287766" y="4291404"/>
            <a:ext cx="182558" cy="390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04" name="Ελεύθερη σχεδίαση 27">
            <a:extLst>
              <a:ext uri="{FF2B5EF4-FFF2-40B4-BE49-F238E27FC236}">
                <a16:creationId xmlns:a16="http://schemas.microsoft.com/office/drawing/2014/main" id="{C5482905-2CAD-404D-B77A-F3EA3C3542FD}"/>
              </a:ext>
            </a:extLst>
          </p:cNvPr>
          <p:cNvSpPr/>
          <p:nvPr/>
        </p:nvSpPr>
        <p:spPr>
          <a:xfrm>
            <a:off x="7027965" y="2481075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kern="0" dirty="0">
                <a:solidFill>
                  <a:prstClr val="white"/>
                </a:solidFill>
                <a:latin typeface="Calibri" panose="020F0502020204030204"/>
              </a:rPr>
              <a:t>ΥΠΟΔΙΕΥΘΥΝΣΗ ΤΕΧΝΙΚΗΣ ΛΕΙΤΟΥΡΓΙΑΣ &amp; ΑΝΑΠΤΥΞΗΣ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kern="0" dirty="0">
                <a:solidFill>
                  <a:srgbClr val="FFFF00"/>
                </a:solidFill>
                <a:latin typeface="Century Gothic" panose="020B0502020202020204" pitchFamily="34" charset="0"/>
              </a:rPr>
              <a:t>ΚΑΖΑΝΤΖΙΔΗΣ ΧΡ.</a:t>
            </a:r>
          </a:p>
        </p:txBody>
      </p:sp>
      <p:sp>
        <p:nvSpPr>
          <p:cNvPr id="105" name="Ελεύθερη σχεδίαση 27">
            <a:extLst>
              <a:ext uri="{FF2B5EF4-FFF2-40B4-BE49-F238E27FC236}">
                <a16:creationId xmlns:a16="http://schemas.microsoft.com/office/drawing/2014/main" id="{DCB7F01E-02BA-4BCA-A735-D8C50C579693}"/>
              </a:ext>
            </a:extLst>
          </p:cNvPr>
          <p:cNvSpPr/>
          <p:nvPr/>
        </p:nvSpPr>
        <p:spPr>
          <a:xfrm>
            <a:off x="7126007" y="5009907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Κεντρικού Ελέγχου, Ροής &amp; Μεταδόσεων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E7B80"/>
                </a:solidFill>
              </a:rPr>
              <a:t>ΙΩΑΚΕΙΜΟΓΛΟΥ Δ. </a:t>
            </a:r>
          </a:p>
        </p:txBody>
      </p:sp>
      <p:sp>
        <p:nvSpPr>
          <p:cNvPr id="106" name="Ελεύθερη σχεδίαση 27">
            <a:extLst>
              <a:ext uri="{FF2B5EF4-FFF2-40B4-BE49-F238E27FC236}">
                <a16:creationId xmlns:a16="http://schemas.microsoft.com/office/drawing/2014/main" id="{238DD2B4-35AD-434F-BCC1-E01EB2FE0952}"/>
              </a:ext>
            </a:extLst>
          </p:cNvPr>
          <p:cNvSpPr/>
          <p:nvPr/>
        </p:nvSpPr>
        <p:spPr>
          <a:xfrm>
            <a:off x="7126007" y="5746340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Υποδομών, Δικτύων &amp; Πληροφορικής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ΠΑΝΑΓΙΩΤΙΔΗΣ Π.</a:t>
            </a:r>
          </a:p>
        </p:txBody>
      </p:sp>
      <p:cxnSp>
        <p:nvCxnSpPr>
          <p:cNvPr id="107" name="Ευθεία γραμμή σύνδεσης 106">
            <a:extLst>
              <a:ext uri="{FF2B5EF4-FFF2-40B4-BE49-F238E27FC236}">
                <a16:creationId xmlns:a16="http://schemas.microsoft.com/office/drawing/2014/main" id="{EFCBA8F5-7C77-4847-A334-B27F13EBF975}"/>
              </a:ext>
            </a:extLst>
          </p:cNvPr>
          <p:cNvCxnSpPr>
            <a:cxnSpLocks/>
          </p:cNvCxnSpPr>
          <p:nvPr/>
        </p:nvCxnSpPr>
        <p:spPr>
          <a:xfrm>
            <a:off x="6861917" y="1399452"/>
            <a:ext cx="0" cy="143913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92E58C57-CA36-45AA-81B6-3F51DB0D9F76}"/>
              </a:ext>
            </a:extLst>
          </p:cNvPr>
          <p:cNvCxnSpPr>
            <a:cxnSpLocks/>
          </p:cNvCxnSpPr>
          <p:nvPr/>
        </p:nvCxnSpPr>
        <p:spPr>
          <a:xfrm>
            <a:off x="7711394" y="2223972"/>
            <a:ext cx="0" cy="257103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09" name="Ευθεία γραμμή σύνδεσης 108">
            <a:extLst>
              <a:ext uri="{FF2B5EF4-FFF2-40B4-BE49-F238E27FC236}">
                <a16:creationId xmlns:a16="http://schemas.microsoft.com/office/drawing/2014/main" id="{85AECF9D-6A22-4270-8319-8F02500C373A}"/>
              </a:ext>
            </a:extLst>
          </p:cNvPr>
          <p:cNvCxnSpPr>
            <a:cxnSpLocks/>
          </p:cNvCxnSpPr>
          <p:nvPr/>
        </p:nvCxnSpPr>
        <p:spPr>
          <a:xfrm>
            <a:off x="6861917" y="2824753"/>
            <a:ext cx="16604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110" name="Ευθεία γραμμή σύνδεσης 109">
            <a:extLst>
              <a:ext uri="{FF2B5EF4-FFF2-40B4-BE49-F238E27FC236}">
                <a16:creationId xmlns:a16="http://schemas.microsoft.com/office/drawing/2014/main" id="{DFCC5190-FB6A-4A00-82A7-41DE4C562545}"/>
              </a:ext>
            </a:extLst>
          </p:cNvPr>
          <p:cNvCxnSpPr>
            <a:cxnSpLocks/>
          </p:cNvCxnSpPr>
          <p:nvPr/>
        </p:nvCxnSpPr>
        <p:spPr>
          <a:xfrm>
            <a:off x="7719578" y="3183385"/>
            <a:ext cx="0" cy="916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1" name="Ευθεία γραμμή σύνδεσης 110">
            <a:extLst>
              <a:ext uri="{FF2B5EF4-FFF2-40B4-BE49-F238E27FC236}">
                <a16:creationId xmlns:a16="http://schemas.microsoft.com/office/drawing/2014/main" id="{A68DFE29-1D4B-411F-9BE7-F627A40E9A21}"/>
              </a:ext>
            </a:extLst>
          </p:cNvPr>
          <p:cNvCxnSpPr>
            <a:cxnSpLocks/>
          </p:cNvCxnSpPr>
          <p:nvPr/>
        </p:nvCxnSpPr>
        <p:spPr>
          <a:xfrm>
            <a:off x="7697314" y="3889488"/>
            <a:ext cx="0" cy="916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2" name="Ευθεία γραμμή σύνδεσης 111">
            <a:extLst>
              <a:ext uri="{FF2B5EF4-FFF2-40B4-BE49-F238E27FC236}">
                <a16:creationId xmlns:a16="http://schemas.microsoft.com/office/drawing/2014/main" id="{E110AC7F-4B9A-4773-BB7E-FABCFD9C6893}"/>
              </a:ext>
            </a:extLst>
          </p:cNvPr>
          <p:cNvCxnSpPr>
            <a:cxnSpLocks/>
          </p:cNvCxnSpPr>
          <p:nvPr/>
        </p:nvCxnSpPr>
        <p:spPr>
          <a:xfrm>
            <a:off x="7697314" y="4911341"/>
            <a:ext cx="0" cy="916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3" name="Ευθεία γραμμή σύνδεσης 112">
            <a:extLst>
              <a:ext uri="{FF2B5EF4-FFF2-40B4-BE49-F238E27FC236}">
                <a16:creationId xmlns:a16="http://schemas.microsoft.com/office/drawing/2014/main" id="{30CAFA25-9B90-4A17-B14D-E1CCA3D66496}"/>
              </a:ext>
            </a:extLst>
          </p:cNvPr>
          <p:cNvCxnSpPr>
            <a:cxnSpLocks/>
          </p:cNvCxnSpPr>
          <p:nvPr/>
        </p:nvCxnSpPr>
        <p:spPr>
          <a:xfrm>
            <a:off x="7703396" y="5643289"/>
            <a:ext cx="0" cy="9160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14" name="Ελεύθερη σχεδίαση 27">
            <a:extLst>
              <a:ext uri="{FF2B5EF4-FFF2-40B4-BE49-F238E27FC236}">
                <a16:creationId xmlns:a16="http://schemas.microsoft.com/office/drawing/2014/main" id="{0E5F9333-2B14-4D7E-B61B-429BD6E6A96F}"/>
              </a:ext>
            </a:extLst>
          </p:cNvPr>
          <p:cNvSpPr/>
          <p:nvPr/>
        </p:nvSpPr>
        <p:spPr>
          <a:xfrm>
            <a:off x="1411138" y="2847648"/>
            <a:ext cx="1214675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Σχεδιασμού &amp; Σύνθεσης Προγράμματος Τηλεόρασης</a:t>
            </a:r>
            <a:endParaRPr lang="el-GR" sz="900" b="1" dirty="0">
              <a:solidFill>
                <a:srgbClr val="006666"/>
              </a:solidFill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ΤΟΥΠΑΛΓΙΚΗ ΦΑΝΗ</a:t>
            </a:r>
          </a:p>
        </p:txBody>
      </p:sp>
      <p:cxnSp>
        <p:nvCxnSpPr>
          <p:cNvPr id="115" name="Ευθεία γραμμή σύνδεσης 114">
            <a:extLst>
              <a:ext uri="{FF2B5EF4-FFF2-40B4-BE49-F238E27FC236}">
                <a16:creationId xmlns:a16="http://schemas.microsoft.com/office/drawing/2014/main" id="{492AC7B0-59BC-44D3-A9BE-5CAC0FDC81C7}"/>
              </a:ext>
            </a:extLst>
          </p:cNvPr>
          <p:cNvCxnSpPr>
            <a:cxnSpLocks/>
          </p:cNvCxnSpPr>
          <p:nvPr/>
        </p:nvCxnSpPr>
        <p:spPr>
          <a:xfrm>
            <a:off x="1956823" y="3454135"/>
            <a:ext cx="0" cy="12840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16" name="Ελεύθερη σχεδίαση 27">
            <a:extLst>
              <a:ext uri="{FF2B5EF4-FFF2-40B4-BE49-F238E27FC236}">
                <a16:creationId xmlns:a16="http://schemas.microsoft.com/office/drawing/2014/main" id="{ABA3A0C9-5F35-4BF8-A47C-4EF07A4CAF9F}"/>
              </a:ext>
            </a:extLst>
          </p:cNvPr>
          <p:cNvSpPr/>
          <p:nvPr/>
        </p:nvSpPr>
        <p:spPr>
          <a:xfrm>
            <a:off x="1411138" y="3563014"/>
            <a:ext cx="1170774" cy="72838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Προβολής &amp; Διαχείρισης Ψηφιακού Περιεχομένου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ΦΑΡΑΝΤΑΚΗ ΕΛΕΥΘ</a:t>
            </a:r>
            <a:r>
              <a:rPr lang="el-GR" sz="900" b="1" dirty="0">
                <a:solidFill>
                  <a:srgbClr val="002B82"/>
                </a:solidFill>
              </a:rPr>
              <a:t>.</a:t>
            </a:r>
          </a:p>
        </p:txBody>
      </p:sp>
      <p:sp>
        <p:nvSpPr>
          <p:cNvPr id="117" name="Ελεύθερη σχεδίαση 27">
            <a:extLst>
              <a:ext uri="{FF2B5EF4-FFF2-40B4-BE49-F238E27FC236}">
                <a16:creationId xmlns:a16="http://schemas.microsoft.com/office/drawing/2014/main" id="{74688DA2-CD0C-4C3D-B98F-F19EA583E404}"/>
              </a:ext>
            </a:extLst>
          </p:cNvPr>
          <p:cNvSpPr/>
          <p:nvPr/>
        </p:nvSpPr>
        <p:spPr>
          <a:xfrm>
            <a:off x="1418200" y="4389673"/>
            <a:ext cx="1170774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Προγράμματος Ραδιοφώνου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ΝΙΚΟΛΟΥΔΗΣ ΔΗΜ.</a:t>
            </a:r>
          </a:p>
        </p:txBody>
      </p:sp>
      <p:cxnSp>
        <p:nvCxnSpPr>
          <p:cNvPr id="118" name="Ευθεία γραμμή σύνδεσης 117">
            <a:extLst>
              <a:ext uri="{FF2B5EF4-FFF2-40B4-BE49-F238E27FC236}">
                <a16:creationId xmlns:a16="http://schemas.microsoft.com/office/drawing/2014/main" id="{3AF8EBEA-7E06-42F1-9FE5-A72979E103C8}"/>
              </a:ext>
            </a:extLst>
          </p:cNvPr>
          <p:cNvCxnSpPr>
            <a:cxnSpLocks/>
          </p:cNvCxnSpPr>
          <p:nvPr/>
        </p:nvCxnSpPr>
        <p:spPr>
          <a:xfrm>
            <a:off x="1969730" y="4260748"/>
            <a:ext cx="0" cy="12840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9" name="Ευθεία γραμμή σύνδεσης 118">
            <a:extLst>
              <a:ext uri="{FF2B5EF4-FFF2-40B4-BE49-F238E27FC236}">
                <a16:creationId xmlns:a16="http://schemas.microsoft.com/office/drawing/2014/main" id="{DCF25618-7FE2-4A99-8B05-17377CDCB33F}"/>
              </a:ext>
            </a:extLst>
          </p:cNvPr>
          <p:cNvCxnSpPr>
            <a:cxnSpLocks/>
          </p:cNvCxnSpPr>
          <p:nvPr/>
        </p:nvCxnSpPr>
        <p:spPr>
          <a:xfrm>
            <a:off x="2003587" y="2676496"/>
            <a:ext cx="0" cy="197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0" name="Ελεύθερη σχεδίαση 27">
            <a:extLst>
              <a:ext uri="{FF2B5EF4-FFF2-40B4-BE49-F238E27FC236}">
                <a16:creationId xmlns:a16="http://schemas.microsoft.com/office/drawing/2014/main" id="{CD1A50BB-A965-49CC-9319-8E4E13BD2654}"/>
              </a:ext>
            </a:extLst>
          </p:cNvPr>
          <p:cNvSpPr/>
          <p:nvPr/>
        </p:nvSpPr>
        <p:spPr>
          <a:xfrm>
            <a:off x="10214400" y="1983404"/>
            <a:ext cx="1399031" cy="69309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prstClr val="white"/>
                </a:solidFill>
                <a:latin typeface="Calibri" panose="020F0502020204030204"/>
              </a:rPr>
              <a:t>ΥΠΟΔΙΕΥΘΥΝΣΗ ΔΙΟΙΚΗΤΙΚΩΝ &amp; ΟΙΚΟΝΟΜΙΚΩΝ ΥΠΗΡΕΣΙΩΝ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000" b="1" kern="0" dirty="0">
                <a:solidFill>
                  <a:srgbClr val="FFFF00"/>
                </a:solidFill>
                <a:latin typeface="Calibri" panose="020F0502020204030204"/>
              </a:rPr>
              <a:t>…………………</a:t>
            </a:r>
          </a:p>
        </p:txBody>
      </p:sp>
      <p:sp>
        <p:nvSpPr>
          <p:cNvPr id="121" name="Ελεύθερη σχεδίαση 27">
            <a:extLst>
              <a:ext uri="{FF2B5EF4-FFF2-40B4-BE49-F238E27FC236}">
                <a16:creationId xmlns:a16="http://schemas.microsoft.com/office/drawing/2014/main" id="{68230EEE-561F-4EBA-B778-7B7718246BEC}"/>
              </a:ext>
            </a:extLst>
          </p:cNvPr>
          <p:cNvSpPr/>
          <p:nvPr/>
        </p:nvSpPr>
        <p:spPr>
          <a:xfrm>
            <a:off x="10315172" y="2847648"/>
            <a:ext cx="1214675" cy="615452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50" b="1" dirty="0">
                <a:solidFill>
                  <a:srgbClr val="002B82"/>
                </a:solidFill>
              </a:rPr>
              <a:t>Διοικητικών Υπηρεσιών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1000" b="1" dirty="0">
                <a:solidFill>
                  <a:srgbClr val="006666"/>
                </a:solidFill>
              </a:rPr>
              <a:t>ΚΙΤΣΙΟΥΛΗ Ν.</a:t>
            </a:r>
          </a:p>
        </p:txBody>
      </p:sp>
      <p:cxnSp>
        <p:nvCxnSpPr>
          <p:cNvPr id="122" name="Ευθεία γραμμή σύνδεσης 121">
            <a:extLst>
              <a:ext uri="{FF2B5EF4-FFF2-40B4-BE49-F238E27FC236}">
                <a16:creationId xmlns:a16="http://schemas.microsoft.com/office/drawing/2014/main" id="{F81B7694-69BB-44EC-8D13-D56A3D777C02}"/>
              </a:ext>
            </a:extLst>
          </p:cNvPr>
          <p:cNvCxnSpPr>
            <a:cxnSpLocks/>
          </p:cNvCxnSpPr>
          <p:nvPr/>
        </p:nvCxnSpPr>
        <p:spPr>
          <a:xfrm>
            <a:off x="10860857" y="3454135"/>
            <a:ext cx="0" cy="12840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3" name="Ελεύθερη σχεδίαση 27">
            <a:extLst>
              <a:ext uri="{FF2B5EF4-FFF2-40B4-BE49-F238E27FC236}">
                <a16:creationId xmlns:a16="http://schemas.microsoft.com/office/drawing/2014/main" id="{40135D0E-0C43-4D69-96F5-19A7DBE5CDB8}"/>
              </a:ext>
            </a:extLst>
          </p:cNvPr>
          <p:cNvSpPr/>
          <p:nvPr/>
        </p:nvSpPr>
        <p:spPr>
          <a:xfrm>
            <a:off x="10315171" y="3563014"/>
            <a:ext cx="1256201" cy="728389"/>
          </a:xfrm>
          <a:custGeom>
            <a:avLst/>
            <a:gdLst>
              <a:gd name="connsiteX0" fmla="*/ 0 w 1344830"/>
              <a:gd name="connsiteY0" fmla="*/ 0 h 594062"/>
              <a:gd name="connsiteX1" fmla="*/ 1344830 w 1344830"/>
              <a:gd name="connsiteY1" fmla="*/ 0 h 594062"/>
              <a:gd name="connsiteX2" fmla="*/ 1344830 w 1344830"/>
              <a:gd name="connsiteY2" fmla="*/ 594062 h 594062"/>
              <a:gd name="connsiteX3" fmla="*/ 0 w 1344830"/>
              <a:gd name="connsiteY3" fmla="*/ 594062 h 594062"/>
              <a:gd name="connsiteX4" fmla="*/ 0 w 1344830"/>
              <a:gd name="connsiteY4" fmla="*/ 0 h 59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830" h="594062">
                <a:moveTo>
                  <a:pt x="0" y="0"/>
                </a:moveTo>
                <a:lnTo>
                  <a:pt x="1344830" y="0"/>
                </a:lnTo>
                <a:lnTo>
                  <a:pt x="1344830" y="594062"/>
                </a:lnTo>
                <a:lnTo>
                  <a:pt x="0" y="594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3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Τμήμα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2B82"/>
                </a:solidFill>
              </a:rPr>
              <a:t>Οικονομικών Υπηρεσιών &amp; Εμπορικής Εκμετάλλευσης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el-GR" sz="900" b="1" dirty="0">
                <a:solidFill>
                  <a:srgbClr val="006666"/>
                </a:solidFill>
              </a:rPr>
              <a:t>ΓΚΟΥΝΤΙΝΑΣ Κ.</a:t>
            </a:r>
          </a:p>
        </p:txBody>
      </p:sp>
      <p:cxnSp>
        <p:nvCxnSpPr>
          <p:cNvPr id="124" name="Ευθεία γραμμή σύνδεσης 123">
            <a:extLst>
              <a:ext uri="{FF2B5EF4-FFF2-40B4-BE49-F238E27FC236}">
                <a16:creationId xmlns:a16="http://schemas.microsoft.com/office/drawing/2014/main" id="{E3750334-12FE-44A6-A84A-519747558EB2}"/>
              </a:ext>
            </a:extLst>
          </p:cNvPr>
          <p:cNvCxnSpPr>
            <a:cxnSpLocks/>
          </p:cNvCxnSpPr>
          <p:nvPr/>
        </p:nvCxnSpPr>
        <p:spPr>
          <a:xfrm>
            <a:off x="10907621" y="2676496"/>
            <a:ext cx="0" cy="19796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5" name="Ευθεία γραμμή σύνδεσης 124">
            <a:extLst>
              <a:ext uri="{FF2B5EF4-FFF2-40B4-BE49-F238E27FC236}">
                <a16:creationId xmlns:a16="http://schemas.microsoft.com/office/drawing/2014/main" id="{979D9EEE-38D2-4436-B521-F5F0A67FBCBF}"/>
              </a:ext>
            </a:extLst>
          </p:cNvPr>
          <p:cNvCxnSpPr>
            <a:cxnSpLocks/>
          </p:cNvCxnSpPr>
          <p:nvPr/>
        </p:nvCxnSpPr>
        <p:spPr>
          <a:xfrm>
            <a:off x="9177236" y="3589672"/>
            <a:ext cx="0" cy="1300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pic>
        <p:nvPicPr>
          <p:cNvPr id="63" name="Εικόνα 62">
            <a:extLst>
              <a:ext uri="{FF2B5EF4-FFF2-40B4-BE49-F238E27FC236}">
                <a16:creationId xmlns:a16="http://schemas.microsoft.com/office/drawing/2014/main" id="{62405391-2261-44B1-B7BC-6E0FF122D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40" y="1106709"/>
            <a:ext cx="63905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7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B1C2FCC746A42A2BA5D9C01FB4222" ma:contentTypeVersion="7" ma:contentTypeDescription="Create a new document." ma:contentTypeScope="" ma:versionID="4afecbe8836c8dc86ade32f5ae5c1666">
  <xsd:schema xmlns:xsd="http://www.w3.org/2001/XMLSchema" xmlns:xs="http://www.w3.org/2001/XMLSchema" xmlns:p="http://schemas.microsoft.com/office/2006/metadata/properties" xmlns:ns3="20390d20-2f63-4b28-9b83-2b8adfb02322" xmlns:ns4="fedf8fb9-91b4-4025-b480-e3676cb797f9" targetNamespace="http://schemas.microsoft.com/office/2006/metadata/properties" ma:root="true" ma:fieldsID="9a61855510cffc88ad3a0b3e2ebfa02b" ns3:_="" ns4:_="">
    <xsd:import namespace="20390d20-2f63-4b28-9b83-2b8adfb02322"/>
    <xsd:import namespace="fedf8fb9-91b4-4025-b480-e3676cb797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90d20-2f63-4b28-9b83-2b8adfb02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f8fb9-91b4-4025-b480-e3676cb79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23502F-5A94-47B1-9C38-C19E0DA52D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1A518-70A4-4A72-A061-167E4D0A41E3}">
  <ds:schemaRefs>
    <ds:schemaRef ds:uri="20390d20-2f63-4b28-9b83-2b8adfb02322"/>
    <ds:schemaRef ds:uri="fedf8fb9-91b4-4025-b480-e3676cb797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9FA4FB-C9B5-4198-B9B8-A83AD66782F5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edf8fb9-91b4-4025-b480-e3676cb797f9"/>
    <ds:schemaRef ds:uri="20390d20-2f63-4b28-9b83-2b8adfb023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1938</TotalTime>
  <Words>1610</Words>
  <Application>Microsoft Office PowerPoint</Application>
  <PresentationFormat>Ευρεία οθόνη</PresentationFormat>
  <Paragraphs>566</Paragraphs>
  <Slides>9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Century Schoolbook</vt:lpstr>
      <vt:lpstr>Copperplate Gothic Light</vt:lpstr>
      <vt:lpstr>Wingdings 3</vt:lpstr>
      <vt:lpstr>Ιόν</vt:lpstr>
      <vt:lpstr>Αίθουσα συσκέψεων "Ιόν"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ERT SA - Managing Director</dc:creator>
  <cp:lastModifiedBy>ΤΜΗΜΑ</cp:lastModifiedBy>
  <cp:revision>301</cp:revision>
  <cp:lastPrinted>2024-04-29T11:50:10Z</cp:lastPrinted>
  <dcterms:created xsi:type="dcterms:W3CDTF">2020-02-03T12:24:36Z</dcterms:created>
  <dcterms:modified xsi:type="dcterms:W3CDTF">2024-09-14T10:38:01Z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0x010100518B1C2FCC746A42A2BA5D9C01FB4222</vt:lpwstr>
  </property>
</Properties>
</file>